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256" r:id="rId3"/>
    <p:sldId id="266" r:id="rId5"/>
    <p:sldId id="267" r:id="rId6"/>
    <p:sldId id="268" r:id="rId7"/>
    <p:sldId id="262" r:id="rId8"/>
    <p:sldId id="257" r:id="rId9"/>
    <p:sldId id="259" r:id="rId10"/>
    <p:sldId id="263" r:id="rId11"/>
    <p:sldId id="271" r:id="rId12"/>
    <p:sldId id="272" r:id="rId13"/>
    <p:sldId id="273" r:id="rId14"/>
    <p:sldId id="274" r:id="rId15"/>
    <p:sldId id="275" r:id="rId16"/>
    <p:sldId id="276" r:id="rId17"/>
    <p:sldId id="270" r:id="rId18"/>
    <p:sldId id="277" r:id="rId19"/>
    <p:sldId id="278" r:id="rId20"/>
    <p:sldId id="279" r:id="rId21"/>
    <p:sldId id="280" r:id="rId22"/>
    <p:sldId id="281" r:id="rId23"/>
    <p:sldId id="282" r:id="rId24"/>
    <p:sldId id="283" r:id="rId25"/>
    <p:sldId id="284" r:id="rId26"/>
    <p:sldId id="2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userDrawn="1">
          <p15:clr>
            <a:srgbClr val="A4A3A4"/>
          </p15:clr>
        </p15:guide>
        <p15:guide id="2" pos="3840" userDrawn="1">
          <p15:clr>
            <a:srgbClr val="A4A3A4"/>
          </p15:clr>
        </p15:guide>
        <p15:guide id="3" pos="346" userDrawn="1">
          <p15:clr>
            <a:srgbClr val="A4A3A4"/>
          </p15:clr>
        </p15:guide>
        <p15:guide id="4" pos="7320" userDrawn="1">
          <p15:clr>
            <a:srgbClr val="A4A3A4"/>
          </p15:clr>
        </p15:guide>
        <p15:guide id="5" orient="horz" pos="816" userDrawn="1">
          <p15:clr>
            <a:srgbClr val="A4A3A4"/>
          </p15:clr>
        </p15:guide>
        <p15:guide id="6" orient="horz" pos="39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D7D6"/>
    <a:srgbClr val="909090"/>
    <a:srgbClr val="0293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74" autoAdjust="0"/>
    <p:restoredTop sz="95951" autoAdjust="0"/>
  </p:normalViewPr>
  <p:slideViewPr>
    <p:cSldViewPr snapToGrid="0" showGuides="1">
      <p:cViewPr>
        <p:scale>
          <a:sx n="66" d="100"/>
          <a:sy n="66" d="100"/>
        </p:scale>
        <p:origin x="120" y="-80"/>
      </p:cViewPr>
      <p:guideLst>
        <p:guide orient="horz" pos="2153"/>
        <p:guide pos="3840"/>
        <p:guide pos="346"/>
        <p:guide pos="7320"/>
        <p:guide orient="horz" pos="816"/>
        <p:guide orient="horz" pos="3986"/>
      </p:guideLst>
    </p:cSldViewPr>
  </p:slideViewPr>
  <p:notesTextViewPr>
    <p:cViewPr>
      <p:scale>
        <a:sx n="1" d="1"/>
        <a:sy n="1" d="1"/>
      </p:scale>
      <p:origin x="0" y="0"/>
    </p:cViewPr>
  </p:notesTextViewPr>
  <p:notesViewPr>
    <p:cSldViewPr snapToGrid="0">
      <p:cViewPr varScale="1">
        <p:scale>
          <a:sx n="80" d="100"/>
          <a:sy n="80" d="100"/>
        </p:scale>
        <p:origin x="3066" y="10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AB19A6-9DCC-4F01-82A7-D3B93AF0D73D}"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23FE3F-DEEE-4982-A3C2-512627FB114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4BE94C-7533-4398-A1E5-19DD2A3A8A9F}"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17748-9139-42E0-B78B-28F5761A3A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contentpixie?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6" Type="http://schemas.openxmlformats.org/officeDocument/2006/relationships/hyperlink" Target="https://unsplash.com/@brucemars?utm_source=unsplash&amp;utm_medium=referral&amp;utm_content=creditCopyText" TargetMode="External"/><Relationship Id="rId5" Type="http://schemas.openxmlformats.org/officeDocument/2006/relationships/hyperlink" Target="https://unsplash.com/@derickray?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dane_aw?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angelovisual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brucemars?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="https://www.freepik.com/free-photos-vectors/people"&gt;People photo created by </a:t>
            </a:r>
            <a:r>
              <a:rPr lang="en-US" dirty="0" err="1"/>
              <a:t>cookie_studio</a:t>
            </a:r>
            <a:r>
              <a:rPr lang="en-US" dirty="0"/>
              <a:t> - www.freepik.com&lt;/a&gt;</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Content Pixie</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Dane </a:t>
            </a:r>
            <a:r>
              <a:rPr lang="en-US" sz="1200" b="0" i="0" kern="1200" dirty="0" err="1">
                <a:solidFill>
                  <a:schemeClr val="tx1"/>
                </a:solidFill>
                <a:effectLst/>
                <a:latin typeface="+mn-lt"/>
                <a:ea typeface="+mn-ea"/>
                <a:cs typeface="+mn-cs"/>
                <a:hlinkClick r:id="rId3"/>
              </a:rPr>
              <a:t>Wetton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5"/>
              </a:rPr>
              <a:t>Derick McKinney</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6"/>
              </a:rPr>
              <a:t>bruce</a:t>
            </a:r>
            <a:r>
              <a:rPr lang="en-US" sz="1200" b="0" i="0" kern="1200" dirty="0">
                <a:solidFill>
                  <a:schemeClr val="tx1"/>
                </a:solidFill>
                <a:effectLst/>
                <a:latin typeface="+mn-lt"/>
                <a:ea typeface="+mn-ea"/>
                <a:cs typeface="+mn-cs"/>
                <a:hlinkClick r:id="rId6"/>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Angelos</a:t>
            </a:r>
            <a:r>
              <a:rPr lang="en-US" sz="1200" b="0" i="0" kern="1200" dirty="0">
                <a:solidFill>
                  <a:schemeClr val="tx1"/>
                </a:solidFill>
                <a:effectLst/>
                <a:latin typeface="+mn-lt"/>
                <a:ea typeface="+mn-ea"/>
                <a:cs typeface="+mn-cs"/>
                <a:hlinkClick r:id="rId3"/>
              </a:rPr>
              <a:t> </a:t>
            </a:r>
            <a:r>
              <a:rPr lang="en-US" sz="1200" b="0" i="0" kern="1200" dirty="0" err="1">
                <a:solidFill>
                  <a:schemeClr val="tx1"/>
                </a:solidFill>
                <a:effectLst/>
                <a:latin typeface="+mn-lt"/>
                <a:ea typeface="+mn-ea"/>
                <a:cs typeface="+mn-cs"/>
                <a:hlinkClick r:id="rId3"/>
              </a:rPr>
              <a:t>Michalopoulos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bruce</a:t>
            </a:r>
            <a:r>
              <a:rPr lang="en-US" sz="1200" b="0" i="0" kern="1200" dirty="0">
                <a:solidFill>
                  <a:schemeClr val="tx1"/>
                </a:solidFill>
                <a:effectLst/>
                <a:latin typeface="+mn-lt"/>
                <a:ea typeface="+mn-ea"/>
                <a:cs typeface="+mn-cs"/>
                <a:hlinkClick r:id="rId3"/>
              </a:rPr>
              <a:t> mars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F017748-9139-42E0-B78B-28F5761A3A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AA2094B-2257-4623-9E98-CFCA2E863A35}"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846F6-C520-406C-BA3E-8FBF8E6BA61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7E397AD-7A4F-41EC-ADCC-E158B3004742}"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846F6-C520-406C-BA3E-8FBF8E6BA61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ED21A8C-C34F-403C-B170-8C992533CA0F}"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846F6-C520-406C-BA3E-8FBF8E6BA61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Half Frame 6"/>
          <p:cNvSpPr/>
          <p:nvPr userDrawn="1"/>
        </p:nvSpPr>
        <p:spPr>
          <a:xfrm flipH="1" flipV="1">
            <a:off x="11656712" y="6330677"/>
            <a:ext cx="422728" cy="426372"/>
          </a:xfrm>
          <a:prstGeom prst="halfFrame">
            <a:avLst>
              <a:gd name="adj1" fmla="val 19250"/>
              <a:gd name="adj2" fmla="val 24132"/>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sp>
        <p:nvSpPr>
          <p:cNvPr id="2" name="Title 1"/>
          <p:cNvSpPr>
            <a:spLocks noGrp="1"/>
          </p:cNvSpPr>
          <p:nvPr>
            <p:ph type="title"/>
          </p:nvPr>
        </p:nvSpPr>
        <p:spPr>
          <a:xfrm>
            <a:off x="571500" y="294987"/>
            <a:ext cx="11049000" cy="941388"/>
          </a:xfrm>
        </p:spPr>
        <p:txBody>
          <a:bodyPr>
            <a:normAutofit/>
          </a:bodyPr>
          <a:lstStyle>
            <a:lvl1pPr algn="ctr">
              <a:defRPr sz="3600" b="1">
                <a:latin typeface="Century Gothic" panose="020B0502020202020204" pitchFamily="34" charset="0"/>
              </a:defRPr>
            </a:lvl1pPr>
          </a:lstStyle>
          <a:p>
            <a:r>
              <a:rPr lang="en-US" dirty="0"/>
              <a:t>Click to edit Master title style</a:t>
            </a:r>
            <a:endParaRPr lang="en-US" dirty="0"/>
          </a:p>
        </p:txBody>
      </p:sp>
      <p:sp>
        <p:nvSpPr>
          <p:cNvPr id="3" name="Content Placeholder 2"/>
          <p:cNvSpPr>
            <a:spLocks noGrp="1"/>
          </p:cNvSpPr>
          <p:nvPr>
            <p:ph idx="1"/>
          </p:nvPr>
        </p:nvSpPr>
        <p:spPr>
          <a:xfrm>
            <a:off x="571500" y="1701800"/>
            <a:ext cx="11049000" cy="4475163"/>
          </a:xfrm>
        </p:spPr>
        <p:txBody>
          <a:bodyPr>
            <a:normAutofit/>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571500" y="6356350"/>
            <a:ext cx="2743200" cy="365125"/>
          </a:xfrm>
        </p:spPr>
        <p:txBody>
          <a:bodyPr/>
          <a:lstStyle/>
          <a:p>
            <a:fld id="{E5CD83F6-DA16-401C-8899-857EECE38C20}"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58740" y="6356351"/>
            <a:ext cx="400049" cy="298449"/>
          </a:xfrm>
        </p:spPr>
        <p:txBody>
          <a:bodyPr/>
          <a:lstStyle>
            <a:lvl1pPr algn="r">
              <a:defRPr>
                <a:solidFill>
                  <a:srgbClr val="03D7D6"/>
                </a:solidFill>
              </a:defRPr>
            </a:lvl1pPr>
          </a:lstStyle>
          <a:p>
            <a:fld id="{823846F6-C520-406C-BA3E-8FBF8E6BA61B}"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93ED5B7-AE02-4B99-BED7-7B8858396C2A}"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846F6-C520-406C-BA3E-8FBF8E6BA61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527366FA-B366-4E1A-B0E5-B7158DAEE12E}"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846F6-C520-406C-BA3E-8FBF8E6BA61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734EB18-2504-4DC1-B11E-F96BA8377D30}"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3846F6-C520-406C-BA3E-8FBF8E6BA61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B86DF96-8244-4FEF-9BC5-173449A8C482}"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3846F6-C520-406C-BA3E-8FBF8E6BA61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6DE8-B238-4B63-B05F-FEDF0F5170D9}"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3846F6-C520-406C-BA3E-8FBF8E6BA61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27DD3E2-2867-4392-BED4-DBCD56EC3B3C}"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846F6-C520-406C-BA3E-8FBF8E6BA61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EE74260-E23C-456B-A20D-7C2229A71156}"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846F6-C520-406C-BA3E-8FBF8E6BA61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671711-07A3-4714-9A1E-997D2C561D66}" type="datetime1">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3846F6-C520-406C-BA3E-8FBF8E6BA61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5.sv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6.png"/><Relationship Id="rId3" Type="http://schemas.openxmlformats.org/officeDocument/2006/relationships/image" Target="../media/image55.png"/><Relationship Id="rId2" Type="http://schemas.microsoft.com/office/2007/relationships/hdphoto" Target="../media/image54.wdp"/><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image" Target="../media/image17.emf"/><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emf"/><Relationship Id="rId3" Type="http://schemas.openxmlformats.org/officeDocument/2006/relationships/image" Target="../media/image11.emf"/><Relationship Id="rId2" Type="http://schemas.openxmlformats.org/officeDocument/2006/relationships/image" Target="../media/image10.png"/><Relationship Id="rId18" Type="http://schemas.openxmlformats.org/officeDocument/2006/relationships/notesSlide" Target="../notesSlides/notesSlide3.xml"/><Relationship Id="rId17" Type="http://schemas.openxmlformats.org/officeDocument/2006/relationships/slideLayout" Target="../slideLayouts/slideLayout7.xml"/><Relationship Id="rId16" Type="http://schemas.openxmlformats.org/officeDocument/2006/relationships/image" Target="../media/image3.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tiff"/><Relationship Id="rId11" Type="http://schemas.microsoft.com/office/2007/relationships/hdphoto" Target="../media/image19.wdp"/><Relationship Id="rId10" Type="http://schemas.openxmlformats.org/officeDocument/2006/relationships/image" Target="../media/image18.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microsoft.com/office/2007/relationships/hdphoto" Target="../media/image30.wdp"/><Relationship Id="rId5" Type="http://schemas.openxmlformats.org/officeDocument/2006/relationships/image" Target="../media/image29.png"/><Relationship Id="rId4" Type="http://schemas.microsoft.com/office/2007/relationships/hdphoto" Target="../media/image28.wdp"/><Relationship Id="rId3" Type="http://schemas.openxmlformats.org/officeDocument/2006/relationships/image" Target="../media/image27.png"/><Relationship Id="rId2" Type="http://schemas.microsoft.com/office/2007/relationships/hdphoto" Target="../media/image26.wdp"/><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jpeg"/><Relationship Id="rId2" Type="http://schemas.microsoft.com/office/2007/relationships/hdphoto" Target="../media/image32.wdp"/><Relationship Id="rId1"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earing a black dress&#10;&#10;Description automatically generated"/>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33000"/>
                    </a14:imgEffect>
                  </a14:imgLayer>
                </a14:imgProps>
              </a:ext>
            </a:extLst>
          </a:blip>
          <a:srcRect/>
          <a:stretch>
            <a:fillRect/>
          </a:stretch>
        </p:blipFill>
        <p:spPr>
          <a:xfrm>
            <a:off x="1385" y="-1"/>
            <a:ext cx="12190616" cy="6858001"/>
          </a:xfrm>
          <a:prstGeom prst="rect">
            <a:avLst/>
          </a:prstGeom>
        </p:spPr>
      </p:pic>
      <p:sp>
        <p:nvSpPr>
          <p:cNvPr id="7" name="Rectangle: Rounded Corners 6"/>
          <p:cNvSpPr/>
          <p:nvPr/>
        </p:nvSpPr>
        <p:spPr>
          <a:xfrm>
            <a:off x="1740710" y="1052286"/>
            <a:ext cx="8710580" cy="4753428"/>
          </a:xfrm>
          <a:prstGeom prst="roundRect">
            <a:avLst>
              <a:gd name="adj" fmla="val 22545"/>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2394857" y="2221670"/>
            <a:ext cx="7402286" cy="2602199"/>
            <a:chOff x="2394857" y="2097607"/>
            <a:chExt cx="7402286" cy="2602199"/>
          </a:xfrm>
        </p:grpSpPr>
        <p:sp>
          <p:nvSpPr>
            <p:cNvPr id="8" name="TextBox 7"/>
            <p:cNvSpPr txBox="1"/>
            <p:nvPr/>
          </p:nvSpPr>
          <p:spPr>
            <a:xfrm>
              <a:off x="2859315" y="2097607"/>
              <a:ext cx="6473372" cy="1631216"/>
            </a:xfrm>
            <a:prstGeom prst="rect">
              <a:avLst/>
            </a:prstGeom>
            <a:noFill/>
          </p:spPr>
          <p:txBody>
            <a:bodyPr wrap="square" rtlCol="0">
              <a:spAutoFit/>
            </a:bodyPr>
            <a:lstStyle/>
            <a:p>
              <a:pPr algn="ctr"/>
              <a:r>
                <a:rPr lang="en-US" sz="5000" b="1" dirty="0" err="1">
                  <a:solidFill>
                    <a:schemeClr val="bg1"/>
                  </a:solidFill>
                  <a:latin typeface="Century Gothic" panose="020B0502020202020204" pitchFamily="34" charset="0"/>
                </a:rPr>
                <a:t>PeakPacer</a:t>
              </a:r>
              <a:endParaRPr lang="en-US" sz="5000" b="1" dirty="0">
                <a:solidFill>
                  <a:schemeClr val="bg1"/>
                </a:solidFill>
                <a:latin typeface="Century Gothic" panose="020B0502020202020204" pitchFamily="34" charset="0"/>
              </a:endParaRPr>
            </a:p>
            <a:p>
              <a:pPr algn="ctr"/>
              <a:r>
                <a:rPr lang="en-US" sz="5000" b="1" dirty="0">
                  <a:solidFill>
                    <a:schemeClr val="bg1"/>
                  </a:solidFill>
                  <a:latin typeface="Century Gothic" panose="020B0502020202020204" pitchFamily="34" charset="0"/>
                </a:rPr>
                <a:t>Fitness Tracker</a:t>
              </a:r>
              <a:endParaRPr lang="en-US" sz="5000" b="1" dirty="0">
                <a:solidFill>
                  <a:schemeClr val="bg1"/>
                </a:solidFill>
                <a:latin typeface="Century Gothic" panose="020B0502020202020204" pitchFamily="34" charset="0"/>
              </a:endParaRPr>
            </a:p>
          </p:txBody>
        </p:sp>
        <p:sp>
          <p:nvSpPr>
            <p:cNvPr id="10" name="Rectangle 9"/>
            <p:cNvSpPr/>
            <p:nvPr/>
          </p:nvSpPr>
          <p:spPr>
            <a:xfrm>
              <a:off x="2394857" y="4053475"/>
              <a:ext cx="7402286" cy="646331"/>
            </a:xfrm>
            <a:prstGeom prst="rect">
              <a:avLst/>
            </a:prstGeom>
          </p:spPr>
          <p:txBody>
            <a:bodyPr wrap="square" lIns="0" tIns="0" rIns="0" bIns="0" anchor="ctr">
              <a:spAutoFit/>
            </a:bodyPr>
            <a:lstStyle/>
            <a:p>
              <a:pPr algn="ctr"/>
              <a:r>
                <a:rPr lang="en-US" sz="1400" dirty="0">
                  <a:solidFill>
                    <a:schemeClr val="bg1"/>
                  </a:solidFill>
                  <a:latin typeface="+mj-lt"/>
                </a:rPr>
                <a:t>"</a:t>
              </a:r>
              <a:r>
                <a:rPr lang="en-US" sz="1400" dirty="0" err="1">
                  <a:solidFill>
                    <a:schemeClr val="bg1"/>
                  </a:solidFill>
                  <a:latin typeface="+mj-lt"/>
                </a:rPr>
                <a:t>PeakPacer</a:t>
              </a:r>
              <a:r>
                <a:rPr lang="en-US" sz="1400" dirty="0">
                  <a:solidFill>
                    <a:schemeClr val="bg1"/>
                  </a:solidFill>
                  <a:latin typeface="+mj-lt"/>
                </a:rPr>
                <a:t>" empowers users to set and achieve personalized fitness goals, offering insights, progress tracking, and holistic wellness support. Foster consistency, celebrate achievements, and embrace a healthier lifestyle with this comprehensive fitness companion.</a:t>
              </a:r>
              <a:endParaRPr lang="en-ID" sz="1400" dirty="0">
                <a:solidFill>
                  <a:schemeClr val="bg1"/>
                </a:solidFill>
                <a:latin typeface="+mj-lt"/>
              </a:endParaRPr>
            </a:p>
          </p:txBody>
        </p:sp>
      </p:grpSp>
      <p:sp>
        <p:nvSpPr>
          <p:cNvPr id="12" name="Half Frame 11"/>
          <p:cNvSpPr/>
          <p:nvPr/>
        </p:nvSpPr>
        <p:spPr>
          <a:xfrm>
            <a:off x="304800" y="312057"/>
            <a:ext cx="841829" cy="849086"/>
          </a:xfrm>
          <a:prstGeom prst="halfFrame">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sp>
        <p:nvSpPr>
          <p:cNvPr id="13" name="Half Frame 12"/>
          <p:cNvSpPr/>
          <p:nvPr/>
        </p:nvSpPr>
        <p:spPr>
          <a:xfrm flipH="1" flipV="1">
            <a:off x="11045372" y="5696857"/>
            <a:ext cx="841829" cy="849086"/>
          </a:xfrm>
          <a:prstGeom prst="halfFrame">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5038725" y="1238168"/>
            <a:ext cx="1745797" cy="7976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1818660" y="478884"/>
            <a:ext cx="6872952"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‘AND’ Keyword (</a:t>
            </a:r>
            <a:r>
              <a:rPr lang="en-US" sz="2800" b="1" dirty="0" err="1">
                <a:latin typeface="Century Gothic" panose="020B0502020202020204" pitchFamily="34" charset="0"/>
              </a:rPr>
              <a:t>pgAdmin</a:t>
            </a:r>
            <a:r>
              <a:rPr lang="en-US" sz="2800" b="1" dirty="0">
                <a:latin typeface="Century Gothic" panose="020B0502020202020204" pitchFamily="34" charset="0"/>
              </a:rPr>
              <a:t> 4)</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8" y="1209479"/>
            <a:ext cx="10116151" cy="5690335"/>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1818659" y="478884"/>
            <a:ext cx="8095361"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Aggregate Functions (</a:t>
            </a:r>
            <a:r>
              <a:rPr lang="en-US" sz="2800" b="1" dirty="0" err="1">
                <a:latin typeface="Century Gothic" panose="020B0502020202020204" pitchFamily="34" charset="0"/>
              </a:rPr>
              <a:t>pgAdmin</a:t>
            </a:r>
            <a:r>
              <a:rPr lang="en-US" sz="2800" b="1" dirty="0">
                <a:latin typeface="Century Gothic" panose="020B0502020202020204" pitchFamily="34" charset="0"/>
              </a:rPr>
              <a:t> 4)</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8" y="1209479"/>
            <a:ext cx="10116151" cy="5690334"/>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1818659" y="478884"/>
            <a:ext cx="8095361"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‘GROUP BY’ Keyword (</a:t>
            </a:r>
            <a:r>
              <a:rPr lang="en-US" sz="2800" b="1" dirty="0" err="1">
                <a:latin typeface="Century Gothic" panose="020B0502020202020204" pitchFamily="34" charset="0"/>
              </a:rPr>
              <a:t>pgAdmin</a:t>
            </a:r>
            <a:r>
              <a:rPr lang="en-US" sz="2800" b="1" dirty="0">
                <a:latin typeface="Century Gothic" panose="020B0502020202020204" pitchFamily="34" charset="0"/>
              </a:rPr>
              <a:t> 4)</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9" y="1209479"/>
            <a:ext cx="10116149" cy="5690334"/>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1818659" y="478884"/>
            <a:ext cx="8095361"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‘HAVING’ Keyword (</a:t>
            </a:r>
            <a:r>
              <a:rPr lang="en-US" sz="2800" b="1" dirty="0" err="1">
                <a:latin typeface="Century Gothic" panose="020B0502020202020204" pitchFamily="34" charset="0"/>
              </a:rPr>
              <a:t>pgAdmin</a:t>
            </a:r>
            <a:r>
              <a:rPr lang="en-US" sz="2800" b="1" dirty="0">
                <a:latin typeface="Century Gothic" panose="020B0502020202020204" pitchFamily="34" charset="0"/>
              </a:rPr>
              <a:t> 4)</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9" y="1209479"/>
            <a:ext cx="10116149" cy="5690333"/>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1818659" y="478884"/>
            <a:ext cx="8095361"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LEFT JOIN (</a:t>
            </a:r>
            <a:r>
              <a:rPr lang="en-US" sz="2800" b="1" dirty="0" err="1">
                <a:latin typeface="Century Gothic" panose="020B0502020202020204" pitchFamily="34" charset="0"/>
              </a:rPr>
              <a:t>pgAdmin</a:t>
            </a:r>
            <a:r>
              <a:rPr lang="en-US" sz="2800" b="1" dirty="0">
                <a:latin typeface="Century Gothic" panose="020B0502020202020204" pitchFamily="34" charset="0"/>
              </a:rPr>
              <a:t> 4)</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40" y="1209479"/>
            <a:ext cx="10116147" cy="5690333"/>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2425052" y="469259"/>
            <a:ext cx="6516817"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INNER JOIN (</a:t>
            </a:r>
            <a:r>
              <a:rPr lang="en-US" sz="2800" b="1" dirty="0" err="1">
                <a:latin typeface="Century Gothic" panose="020B0502020202020204" pitchFamily="34" charset="0"/>
              </a:rPr>
              <a:t>pgAdmin</a:t>
            </a:r>
            <a:r>
              <a:rPr lang="en-US" sz="2800" b="1" dirty="0">
                <a:latin typeface="Century Gothic" panose="020B0502020202020204" pitchFamily="34" charset="0"/>
              </a:rPr>
              <a:t> 4)</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8638" y="1209479"/>
            <a:ext cx="10116153" cy="5690336"/>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2425052" y="469259"/>
            <a:ext cx="6516817"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‘AS’ Keyword (MYSQL)</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8" y="1209479"/>
            <a:ext cx="10116152" cy="5690336"/>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2425052" y="469259"/>
            <a:ext cx="6516817"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‘OR’ Keyword (MYSQL)</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8" y="1209479"/>
            <a:ext cx="10116152" cy="5690335"/>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2425052" y="469259"/>
            <a:ext cx="6516817"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‘AND’ Keyword (MYSQL)</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8" y="1209479"/>
            <a:ext cx="10116151" cy="5690335"/>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1558778" y="604013"/>
            <a:ext cx="7835479"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Aggregate Function (MYSQL)</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8" y="1209479"/>
            <a:ext cx="10116151" cy="5690334"/>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0" y="4954136"/>
            <a:ext cx="12192000" cy="1909138"/>
            <a:chOff x="0" y="4948862"/>
            <a:chExt cx="12192000" cy="1909138"/>
          </a:xfrm>
        </p:grpSpPr>
        <p:sp>
          <p:nvSpPr>
            <p:cNvPr id="83" name="Freeform: Shape 82"/>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4" name="Group 33"/>
          <p:cNvGrpSpPr/>
          <p:nvPr/>
        </p:nvGrpSpPr>
        <p:grpSpPr>
          <a:xfrm>
            <a:off x="10928712" y="6378850"/>
            <a:ext cx="947290" cy="270982"/>
            <a:chOff x="4103688" y="-2378075"/>
            <a:chExt cx="1309687" cy="374650"/>
          </a:xfrm>
          <a:solidFill>
            <a:srgbClr val="468DC3"/>
          </a:solidFill>
        </p:grpSpPr>
        <p:sp>
          <p:nvSpPr>
            <p:cNvPr id="35" name="Freeform 254"/>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p:cNvGrpSpPr/>
          <p:nvPr/>
        </p:nvGrpSpPr>
        <p:grpSpPr>
          <a:xfrm>
            <a:off x="2011680" y="330835"/>
            <a:ext cx="7874635" cy="644525"/>
            <a:chOff x="508143" y="361193"/>
            <a:chExt cx="9337492" cy="2118016"/>
          </a:xfrm>
        </p:grpSpPr>
        <p:sp>
          <p:nvSpPr>
            <p:cNvPr id="4" name="Rectangle 3"/>
            <p:cNvSpPr/>
            <p:nvPr/>
          </p:nvSpPr>
          <p:spPr>
            <a:xfrm>
              <a:off x="811113" y="361193"/>
              <a:ext cx="9034522" cy="161720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Here is a Schema For </a:t>
              </a:r>
              <a:r>
                <a:rPr kumimoji="0" lang="en-US" sz="3200" b="1" i="0" u="none" strike="noStrike" kern="1200" cap="none" spc="0" normalizeH="0" baseline="0" noProof="0" dirty="0" err="1">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PeakPacer</a:t>
              </a:r>
              <a:endPar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grpSp>
          <p:nvGrpSpPr>
            <p:cNvPr id="33" name="Group 32"/>
            <p:cNvGrpSpPr/>
            <p:nvPr/>
          </p:nvGrpSpPr>
          <p:grpSpPr>
            <a:xfrm>
              <a:off x="508143" y="1305924"/>
              <a:ext cx="8358156" cy="1173285"/>
              <a:chOff x="543826" y="1145143"/>
              <a:chExt cx="8358156" cy="1173285"/>
            </a:xfrm>
          </p:grpSpPr>
          <p:grpSp>
            <p:nvGrpSpPr>
              <p:cNvPr id="3" name="Group 2"/>
              <p:cNvGrpSpPr/>
              <p:nvPr/>
            </p:nvGrpSpPr>
            <p:grpSpPr>
              <a:xfrm>
                <a:off x="4228444" y="1145143"/>
                <a:ext cx="4673538" cy="253948"/>
                <a:chOff x="4228444" y="1061250"/>
                <a:chExt cx="4673538" cy="253948"/>
              </a:xfrm>
            </p:grpSpPr>
            <p:sp>
              <p:nvSpPr>
                <p:cNvPr id="73" name="TextBox 72"/>
                <p:cNvSpPr txBox="1"/>
                <p:nvPr/>
              </p:nvSpPr>
              <p:spPr>
                <a:xfrm>
                  <a:off x="4228444" y="1061250"/>
                  <a:ext cx="804754" cy="2462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8097228" y="1068976"/>
                  <a:ext cx="804754" cy="2462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Oval 20"/>
              <p:cNvSpPr>
                <a:spLocks noChangeArrowheads="1"/>
              </p:cNvSpPr>
              <p:nvPr/>
            </p:nvSpPr>
            <p:spPr bwMode="auto">
              <a:xfrm>
                <a:off x="543826" y="174216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25" name="Graphic 2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02590" y="1153160"/>
            <a:ext cx="11473180" cy="4446270"/>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10447359" y="5929892"/>
            <a:ext cx="1745797" cy="7976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1558778" y="604013"/>
            <a:ext cx="7835479"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‘GROUP BY’ Keyword (MYSQL)</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9" y="1209479"/>
            <a:ext cx="10116149" cy="5690334"/>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1558778" y="604013"/>
            <a:ext cx="7835479"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‘HAVING’ Keyword (MYSQL)</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9" y="1209479"/>
            <a:ext cx="10116149" cy="5690333"/>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1558778" y="604013"/>
            <a:ext cx="7835479"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LEFT JOIN (MYSQL)</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40" y="1209479"/>
            <a:ext cx="10116147" cy="5690333"/>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1558778" y="604013"/>
            <a:ext cx="7835479"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INNER JOIN (MYSQL)</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40" y="1209479"/>
            <a:ext cx="10116147" cy="5690332"/>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outdoor, young&#10;&#10;Description automatically generated"/>
          <p:cNvPicPr>
            <a:picLocks noChangeAspect="1"/>
          </p:cNvPicPr>
          <p:nvPr/>
        </p:nvPicPr>
        <p:blipFill rotWithShape="1">
          <a:blip r:embed="rId1" cstate="screen">
            <a:extLst>
              <a:ext uri="{BEBA8EAE-BF5A-486C-A8C5-ECC9F3942E4B}">
                <a14:imgProps xmlns:a14="http://schemas.microsoft.com/office/drawing/2010/main">
                  <a14:imgLayer r:embed="rId2">
                    <a14:imgEffect>
                      <a14:saturation sat="66000"/>
                    </a14:imgEffect>
                  </a14:imgLayer>
                </a14:imgProps>
              </a:ext>
            </a:extLst>
          </a:blip>
          <a:srcRect t="4643" b="10968"/>
          <a:stretch>
            <a:fillRect/>
          </a:stretch>
        </p:blipFill>
        <p:spPr>
          <a:xfrm>
            <a:off x="0" y="-3156"/>
            <a:ext cx="12191999" cy="6861157"/>
          </a:xfrm>
          <a:prstGeom prst="rect">
            <a:avLst/>
          </a:prstGeom>
        </p:spPr>
      </p:pic>
      <p:sp>
        <p:nvSpPr>
          <p:cNvPr id="6" name="Rectangle: Rounded Corners 5"/>
          <p:cNvSpPr/>
          <p:nvPr/>
        </p:nvSpPr>
        <p:spPr>
          <a:xfrm>
            <a:off x="3497943" y="1052286"/>
            <a:ext cx="5196114" cy="4753428"/>
          </a:xfrm>
          <a:prstGeom prst="roundRect">
            <a:avLst>
              <a:gd name="adj" fmla="val 22545"/>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p:cNvSpPr/>
          <p:nvPr/>
        </p:nvSpPr>
        <p:spPr>
          <a:xfrm>
            <a:off x="304800" y="312057"/>
            <a:ext cx="841829" cy="849086"/>
          </a:xfrm>
          <a:prstGeom prst="halfFrame">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sp>
        <p:nvSpPr>
          <p:cNvPr id="8" name="Half Frame 7"/>
          <p:cNvSpPr/>
          <p:nvPr/>
        </p:nvSpPr>
        <p:spPr>
          <a:xfrm flipH="1" flipV="1">
            <a:off x="11045372" y="5696857"/>
            <a:ext cx="841829" cy="849086"/>
          </a:xfrm>
          <a:prstGeom prst="halfFrame">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grpSp>
        <p:nvGrpSpPr>
          <p:cNvPr id="11" name="Group 10"/>
          <p:cNvGrpSpPr/>
          <p:nvPr/>
        </p:nvGrpSpPr>
        <p:grpSpPr>
          <a:xfrm>
            <a:off x="3773715" y="1956242"/>
            <a:ext cx="4644570" cy="2945516"/>
            <a:chOff x="3773715" y="1975842"/>
            <a:chExt cx="4644570" cy="2945516"/>
          </a:xfrm>
        </p:grpSpPr>
        <p:sp>
          <p:nvSpPr>
            <p:cNvPr id="9" name="TextBox 8"/>
            <p:cNvSpPr txBox="1"/>
            <p:nvPr/>
          </p:nvSpPr>
          <p:spPr>
            <a:xfrm>
              <a:off x="3773715" y="2366813"/>
              <a:ext cx="4644570" cy="2554545"/>
            </a:xfrm>
            <a:prstGeom prst="rect">
              <a:avLst/>
            </a:prstGeom>
            <a:noFill/>
          </p:spPr>
          <p:txBody>
            <a:bodyPr wrap="square" rtlCol="0">
              <a:spAutoFit/>
            </a:bodyPr>
            <a:lstStyle/>
            <a:p>
              <a:pPr algn="ctr"/>
              <a:r>
                <a:rPr lang="en-US" sz="8000" b="1" dirty="0">
                  <a:solidFill>
                    <a:schemeClr val="bg1"/>
                  </a:solidFill>
                  <a:latin typeface="Century Gothic" panose="020B0502020202020204" pitchFamily="34" charset="0"/>
                </a:rPr>
                <a:t>THANK</a:t>
              </a:r>
              <a:endParaRPr lang="en-US" sz="8000" b="1" dirty="0">
                <a:solidFill>
                  <a:schemeClr val="bg1"/>
                </a:solidFill>
                <a:latin typeface="Century Gothic" panose="020B0502020202020204" pitchFamily="34" charset="0"/>
              </a:endParaRPr>
            </a:p>
            <a:p>
              <a:pPr algn="ctr"/>
              <a:r>
                <a:rPr lang="en-US" sz="8000" b="1" dirty="0">
                  <a:solidFill>
                    <a:schemeClr val="bg1"/>
                  </a:solidFill>
                  <a:latin typeface="Century Gothic" panose="020B0502020202020204" pitchFamily="34" charset="0"/>
                </a:rPr>
                <a:t>YOU</a:t>
              </a:r>
              <a:endParaRPr lang="en-US" sz="8000" b="1" dirty="0">
                <a:solidFill>
                  <a:schemeClr val="bg1"/>
                </a:solidFill>
                <a:latin typeface="Century Gothic" panose="020B0502020202020204" pitchFamily="34" charset="0"/>
              </a:endParaRPr>
            </a:p>
          </p:txBody>
        </p:sp>
        <p:pic>
          <p:nvPicPr>
            <p:cNvPr id="10" name="Picture 9"/>
            <p:cNvPicPr>
              <a:picLocks noChangeAspect="1"/>
            </p:cNvPicPr>
            <p:nvPr/>
          </p:nvPicPr>
          <p:blipFill rotWithShape="1">
            <a:blip r:embed="rId3"/>
            <a:srcRect l="35690" t="44951" r="29720" b="44305"/>
            <a:stretch>
              <a:fillRect/>
            </a:stretch>
          </p:blipFill>
          <p:spPr>
            <a:xfrm>
              <a:off x="5632334" y="1975842"/>
              <a:ext cx="927332" cy="293773"/>
            </a:xfrm>
            <a:prstGeom prst="rect">
              <a:avLst/>
            </a:prstGeom>
            <a:effectLst>
              <a:outerShdw blurRad="50800" dist="38100" dir="5400000" algn="t" rotWithShape="0">
                <a:prstClr val="black">
                  <a:alpha val="40000"/>
                </a:prstClr>
              </a:outerShdw>
            </a:effectLst>
          </p:spPr>
        </p:pic>
      </p:grpSp>
      <p:pic>
        <p:nvPicPr>
          <p:cNvPr id="2" name="Picture 1"/>
          <p:cNvPicPr>
            <a:picLocks noChangeAspect="1"/>
          </p:cNvPicPr>
          <p:nvPr/>
        </p:nvPicPr>
        <p:blipFill>
          <a:blip r:embed="rId4"/>
          <a:stretch>
            <a:fillRect/>
          </a:stretch>
        </p:blipFill>
        <p:spPr>
          <a:xfrm>
            <a:off x="5224195" y="1556919"/>
            <a:ext cx="1743607" cy="7986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p:cNvSpPr/>
          <p:nvPr/>
        </p:nvSpPr>
        <p:spPr>
          <a:xfrm>
            <a:off x="6923919" y="1116956"/>
            <a:ext cx="4513667" cy="4616648"/>
          </a:xfrm>
          <a:prstGeom prst="rect">
            <a:avLst/>
          </a:prstGeom>
        </p:spPr>
        <p:txBody>
          <a:bodyPr wrap="square" lIns="0" tIns="0" rIns="0" bIns="0">
            <a:spAutoFit/>
          </a:bodyPr>
          <a:lstStyle/>
          <a:p>
            <a:pPr algn="l"/>
            <a:r>
              <a:rPr lang="en-US" sz="2000" b="0" i="0" dirty="0">
                <a:solidFill>
                  <a:srgbClr val="0D0D0D"/>
                </a:solidFill>
                <a:effectLst/>
                <a:latin typeface="Söhne"/>
              </a:rPr>
              <a:t>🎯 </a:t>
            </a:r>
            <a:r>
              <a:rPr lang="en-US" sz="2000" b="1" i="0" dirty="0">
                <a:solidFill>
                  <a:srgbClr val="0D0D0D"/>
                </a:solidFill>
                <a:effectLst/>
                <a:latin typeface="Söhne"/>
              </a:rPr>
              <a:t>Empowerment:</a:t>
            </a:r>
            <a:r>
              <a:rPr lang="en-US" sz="2000" b="0" i="0" dirty="0">
                <a:solidFill>
                  <a:srgbClr val="0D0D0D"/>
                </a:solidFill>
                <a:effectLst/>
                <a:latin typeface="Söhne"/>
              </a:rPr>
              <a:t> Set and achieve personalized fitness goals tailored to your aspirations.</a:t>
            </a:r>
            <a:endParaRPr lang="en-US" sz="2000" b="0" i="0" dirty="0">
              <a:solidFill>
                <a:srgbClr val="0D0D0D"/>
              </a:solidFill>
              <a:effectLst/>
              <a:latin typeface="Söhne"/>
            </a:endParaRPr>
          </a:p>
          <a:p>
            <a:pPr algn="l"/>
            <a:r>
              <a:rPr lang="en-US" sz="2000" b="0" i="0" dirty="0">
                <a:solidFill>
                  <a:srgbClr val="0D0D0D"/>
                </a:solidFill>
                <a:effectLst/>
                <a:latin typeface="Söhne"/>
              </a:rPr>
              <a:t>📈 </a:t>
            </a:r>
            <a:r>
              <a:rPr lang="en-US" sz="2000" b="1" i="0" dirty="0">
                <a:solidFill>
                  <a:srgbClr val="0D0D0D"/>
                </a:solidFill>
                <a:effectLst/>
                <a:latin typeface="Söhne"/>
              </a:rPr>
              <a:t>Insights &amp; Feedback:</a:t>
            </a:r>
            <a:r>
              <a:rPr lang="en-US" sz="2000" b="0" i="0" dirty="0">
                <a:solidFill>
                  <a:srgbClr val="0D0D0D"/>
                </a:solidFill>
                <a:effectLst/>
                <a:latin typeface="Söhne"/>
              </a:rPr>
              <a:t> Receive detailed analyses and tailored recommendations for optimizing your workouts.</a:t>
            </a:r>
            <a:endParaRPr lang="en-US" sz="2000" b="0" i="0" dirty="0">
              <a:solidFill>
                <a:srgbClr val="0D0D0D"/>
              </a:solidFill>
              <a:effectLst/>
              <a:latin typeface="Söhne"/>
            </a:endParaRPr>
          </a:p>
          <a:p>
            <a:pPr algn="l"/>
            <a:r>
              <a:rPr lang="en-US" sz="2000" b="0" i="0" dirty="0">
                <a:solidFill>
                  <a:srgbClr val="0D0D0D"/>
                </a:solidFill>
                <a:effectLst/>
                <a:latin typeface="Söhne"/>
              </a:rPr>
              <a:t>📊 </a:t>
            </a:r>
            <a:r>
              <a:rPr lang="en-US" sz="2000" b="1" i="0" dirty="0">
                <a:solidFill>
                  <a:srgbClr val="0D0D0D"/>
                </a:solidFill>
                <a:effectLst/>
                <a:latin typeface="Söhne"/>
              </a:rPr>
              <a:t>Progress Visualization:</a:t>
            </a:r>
            <a:r>
              <a:rPr lang="en-US" sz="2000" b="0" i="0" dirty="0">
                <a:solidFill>
                  <a:srgbClr val="0D0D0D"/>
                </a:solidFill>
                <a:effectLst/>
                <a:latin typeface="Söhne"/>
              </a:rPr>
              <a:t> Track your fitness journey visually, witnessing tangible results over time.</a:t>
            </a:r>
            <a:endParaRPr lang="en-US" sz="2000" b="0" i="0" dirty="0">
              <a:solidFill>
                <a:srgbClr val="0D0D0D"/>
              </a:solidFill>
              <a:effectLst/>
              <a:latin typeface="Söhne"/>
            </a:endParaRPr>
          </a:p>
          <a:p>
            <a:pPr algn="l"/>
            <a:r>
              <a:rPr lang="en-US" sz="2000" b="0" i="0" dirty="0">
                <a:solidFill>
                  <a:srgbClr val="0D0D0D"/>
                </a:solidFill>
                <a:effectLst/>
                <a:latin typeface="Söhne"/>
              </a:rPr>
              <a:t>🤝 </a:t>
            </a:r>
            <a:r>
              <a:rPr lang="en-US" sz="2000" b="1" i="0" dirty="0">
                <a:solidFill>
                  <a:srgbClr val="0D0D0D"/>
                </a:solidFill>
                <a:effectLst/>
                <a:latin typeface="Söhne"/>
              </a:rPr>
              <a:t>Accountability:</a:t>
            </a:r>
            <a:r>
              <a:rPr lang="en-US" sz="2000" b="0" i="0" dirty="0">
                <a:solidFill>
                  <a:srgbClr val="0D0D0D"/>
                </a:solidFill>
                <a:effectLst/>
                <a:latin typeface="Söhne"/>
              </a:rPr>
              <a:t> Monitor daily activity and exercise habits for consistent progress and motivation.</a:t>
            </a:r>
            <a:endParaRPr lang="en-US" sz="2000" b="0" i="0" dirty="0">
              <a:solidFill>
                <a:srgbClr val="0D0D0D"/>
              </a:solidFill>
              <a:effectLst/>
              <a:latin typeface="Söhne"/>
            </a:endParaRPr>
          </a:p>
          <a:p>
            <a:pPr algn="l"/>
            <a:r>
              <a:rPr lang="en-US" sz="2000" b="0" i="0" dirty="0">
                <a:solidFill>
                  <a:srgbClr val="0D0D0D"/>
                </a:solidFill>
                <a:effectLst/>
                <a:latin typeface="Söhne"/>
              </a:rPr>
              <a:t>💪 </a:t>
            </a:r>
            <a:r>
              <a:rPr lang="en-US" sz="2000" b="1" i="0" dirty="0">
                <a:solidFill>
                  <a:srgbClr val="0D0D0D"/>
                </a:solidFill>
                <a:effectLst/>
                <a:latin typeface="Söhne"/>
              </a:rPr>
              <a:t>Holistic Wellness:</a:t>
            </a:r>
            <a:r>
              <a:rPr lang="en-US" sz="2000" b="0" i="0" dirty="0">
                <a:solidFill>
                  <a:srgbClr val="0D0D0D"/>
                </a:solidFill>
                <a:effectLst/>
                <a:latin typeface="Söhne"/>
              </a:rPr>
              <a:t> Beyond exercise,    "</a:t>
            </a:r>
            <a:r>
              <a:rPr lang="en-US" sz="2000" b="0" i="0" dirty="0" err="1">
                <a:solidFill>
                  <a:srgbClr val="0D0D0D"/>
                </a:solidFill>
                <a:effectLst/>
                <a:latin typeface="Söhne"/>
              </a:rPr>
              <a:t>PeakPacer</a:t>
            </a:r>
            <a:r>
              <a:rPr lang="en-US" sz="2000" b="0" i="0" dirty="0">
                <a:solidFill>
                  <a:srgbClr val="0D0D0D"/>
                </a:solidFill>
                <a:effectLst/>
                <a:latin typeface="Söhne"/>
              </a:rPr>
              <a:t>" supports overall health, stress management, and balance.</a:t>
            </a:r>
            <a:endParaRPr lang="en-US" sz="2000" b="0" i="0" dirty="0">
              <a:solidFill>
                <a:srgbClr val="0D0D0D"/>
              </a:solidFill>
              <a:effectLst/>
              <a:latin typeface="Söhne"/>
            </a:endParaRPr>
          </a:p>
        </p:txBody>
      </p:sp>
      <p:sp>
        <p:nvSpPr>
          <p:cNvPr id="25" name="Rectangle 24"/>
          <p:cNvSpPr/>
          <p:nvPr/>
        </p:nvSpPr>
        <p:spPr>
          <a:xfrm>
            <a:off x="6923919" y="110051"/>
            <a:ext cx="3307591" cy="73866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Purposes</a:t>
            </a:r>
            <a:endPar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grpSp>
        <p:nvGrpSpPr>
          <p:cNvPr id="9" name="Group 8"/>
          <p:cNvGrpSpPr/>
          <p:nvPr/>
        </p:nvGrpSpPr>
        <p:grpSpPr>
          <a:xfrm>
            <a:off x="495298" y="500591"/>
            <a:ext cx="5543552" cy="5949434"/>
            <a:chOff x="371248" y="367458"/>
            <a:chExt cx="5791652" cy="6215699"/>
          </a:xfrm>
        </p:grpSpPr>
        <p:grpSp>
          <p:nvGrpSpPr>
            <p:cNvPr id="4" name="Group 3"/>
            <p:cNvGrpSpPr/>
            <p:nvPr/>
          </p:nvGrpSpPr>
          <p:grpSpPr>
            <a:xfrm>
              <a:off x="383468" y="2256268"/>
              <a:ext cx="5779430" cy="1621673"/>
              <a:chOff x="392993" y="2284440"/>
              <a:chExt cx="5779430" cy="1621673"/>
            </a:xfrm>
          </p:grpSpPr>
          <p:pic>
            <p:nvPicPr>
              <p:cNvPr id="40" name="Picture 39"/>
              <p:cNvPicPr>
                <a:picLocks noChangeAspect="1"/>
              </p:cNvPicPr>
              <p:nvPr/>
            </p:nvPicPr>
            <p:blipFill rotWithShape="1">
              <a:blip r:embed="rId1">
                <a:extLst>
                  <a:ext uri="{28A0092B-C50C-407E-A947-70E740481C1C}">
                    <a14:useLocalDpi xmlns:a14="http://schemas.microsoft.com/office/drawing/2010/main" val="0"/>
                  </a:ext>
                </a:extLst>
              </a:blip>
              <a:srcRect l="3435" t="7099" r="67646" b="5151"/>
              <a:stretch>
                <a:fillRect/>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p:cNvPicPr>
                <a:picLocks noChangeAspect="1"/>
              </p:cNvPicPr>
              <p:nvPr/>
            </p:nvPicPr>
            <p:blipFill rotWithShape="1">
              <a:blip r:embed="rId1">
                <a:extLst>
                  <a:ext uri="{28A0092B-C50C-407E-A947-70E740481C1C}">
                    <a14:useLocalDpi xmlns:a14="http://schemas.microsoft.com/office/drawing/2010/main" val="0"/>
                  </a:ext>
                </a:extLst>
              </a:blip>
              <a:srcRect l="32987" t="13143" r="-2475" b="8671"/>
              <a:stretch>
                <a:fillRect/>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p:cNvGrpSpPr/>
            <p:nvPr/>
          </p:nvGrpSpPr>
          <p:grpSpPr>
            <a:xfrm>
              <a:off x="383467" y="367458"/>
              <a:ext cx="5779433" cy="1528842"/>
              <a:chOff x="392992" y="527185"/>
              <a:chExt cx="5779433" cy="1528842"/>
            </a:xfrm>
          </p:grpSpPr>
          <p:pic>
            <p:nvPicPr>
              <p:cNvPr id="68" name="Picture 67"/>
              <p:cNvPicPr>
                <a:picLocks noChangeAspect="1"/>
              </p:cNvPicPr>
              <p:nvPr/>
            </p:nvPicPr>
            <p:blipFill rotWithShape="1">
              <a:blip r:embed="rId2">
                <a:extLst>
                  <a:ext uri="{28A0092B-C50C-407E-A947-70E740481C1C}">
                    <a14:useLocalDpi xmlns:a14="http://schemas.microsoft.com/office/drawing/2010/main" val="0"/>
                  </a:ext>
                </a:extLst>
              </a:blip>
              <a:srcRect l="5468" t="-6003" r="66869" b="-3962"/>
              <a:stretch>
                <a:fillRect/>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p:cNvPicPr>
                <a:picLocks noChangeAspect="1"/>
              </p:cNvPicPr>
              <p:nvPr/>
            </p:nvPicPr>
            <p:blipFill rotWithShape="1">
              <a:blip r:embed="rId2">
                <a:extLst>
                  <a:ext uri="{28A0092B-C50C-407E-A947-70E740481C1C}">
                    <a14:useLocalDpi xmlns:a14="http://schemas.microsoft.com/office/drawing/2010/main" val="0"/>
                  </a:ext>
                </a:extLst>
              </a:blip>
              <a:srcRect l="33956" t="4006" r="2305" b="6680"/>
              <a:stretch>
                <a:fillRect/>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p:cNvGrpSpPr/>
            <p:nvPr/>
          </p:nvGrpSpPr>
          <p:grpSpPr>
            <a:xfrm>
              <a:off x="401564" y="4237908"/>
              <a:ext cx="5743239" cy="2345249"/>
              <a:chOff x="411089" y="4191148"/>
              <a:chExt cx="5743239" cy="2345249"/>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l="32768" t="9595" r="-1553" b="5072"/>
              <a:stretch>
                <a:fillRect/>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l="3159" t="3031" r="67137" b="28821"/>
              <a:stretch>
                <a:fillRect/>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 name="Rectangle: Top Corners Rounded 2"/>
          <p:cNvSpPr/>
          <p:nvPr/>
        </p:nvSpPr>
        <p:spPr>
          <a:xfrm rot="5400000">
            <a:off x="5378377" y="996058"/>
            <a:ext cx="286259" cy="1031810"/>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5121030" y="1376562"/>
            <a:ext cx="804754" cy="2462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6553200" y="6290733"/>
            <a:ext cx="5638800" cy="3590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10684" y="6312222"/>
            <a:ext cx="4811058"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PeakPacer.com/</a:t>
            </a:r>
            <a:r>
              <a:rPr kumimoji="0" lang="en-US" sz="1800" b="1" i="0" u="none" strike="noStrike" kern="1200" cap="none" spc="0" normalizeH="0" baseline="0" noProof="0" dirty="0" err="1">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GetFit</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
        <p:nvSpPr>
          <p:cNvPr id="10" name="Rectangle: Rounded Corners 9"/>
          <p:cNvSpPr/>
          <p:nvPr/>
        </p:nvSpPr>
        <p:spPr>
          <a:xfrm>
            <a:off x="1998133" y="448733"/>
            <a:ext cx="3738034" cy="87932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100" b="0" i="0" dirty="0">
                <a:solidFill>
                  <a:srgbClr val="909090"/>
                </a:solidFill>
                <a:effectLst/>
                <a:latin typeface="Söhne"/>
              </a:rPr>
              <a:t>Love the accountability features! Tracking my daily activity and workouts has become a habit, and it's paying off. The app's holistic approach sets it apart—definitely worth it!</a:t>
            </a:r>
            <a:endParaRPr lang="en-US" sz="1100" dirty="0">
              <a:solidFill>
                <a:srgbClr val="909090"/>
              </a:solidFill>
            </a:endParaRPr>
          </a:p>
        </p:txBody>
      </p:sp>
      <p:sp>
        <p:nvSpPr>
          <p:cNvPr id="11" name="Rectangle: Rounded Corners 10"/>
          <p:cNvSpPr/>
          <p:nvPr/>
        </p:nvSpPr>
        <p:spPr>
          <a:xfrm>
            <a:off x="1979378" y="2308488"/>
            <a:ext cx="3738034" cy="87932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100" b="0" i="0" dirty="0" err="1">
                <a:solidFill>
                  <a:srgbClr val="909090"/>
                </a:solidFill>
                <a:effectLst/>
                <a:latin typeface="Söhne"/>
              </a:rPr>
              <a:t>PeakPacer</a:t>
            </a:r>
            <a:r>
              <a:rPr lang="en-US" sz="1100" b="0" i="0" dirty="0">
                <a:solidFill>
                  <a:srgbClr val="909090"/>
                </a:solidFill>
                <a:effectLst/>
                <a:latin typeface="Söhne"/>
              </a:rPr>
              <a:t> is a must-have for anyone serious about their fitness goals. The holistic support, personalized insights, and easy-to-use interface make it my top choice. 5 stars!</a:t>
            </a:r>
            <a:endParaRPr lang="en-US" sz="1100" dirty="0">
              <a:solidFill>
                <a:srgbClr val="909090"/>
              </a:solidFill>
            </a:endParaRPr>
          </a:p>
        </p:txBody>
      </p:sp>
      <p:sp>
        <p:nvSpPr>
          <p:cNvPr id="14" name="Rectangle: Rounded Corners 13"/>
          <p:cNvSpPr/>
          <p:nvPr/>
        </p:nvSpPr>
        <p:spPr>
          <a:xfrm>
            <a:off x="1871027" y="4205239"/>
            <a:ext cx="3738034" cy="1607127"/>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100" b="0" i="0" dirty="0" err="1">
                <a:solidFill>
                  <a:srgbClr val="909090"/>
                </a:solidFill>
                <a:effectLst/>
                <a:latin typeface="Söhne"/>
              </a:rPr>
              <a:t>PeakPacer</a:t>
            </a:r>
            <a:r>
              <a:rPr lang="en-US" sz="1100" b="0" i="0" dirty="0">
                <a:solidFill>
                  <a:srgbClr val="909090"/>
                </a:solidFill>
                <a:effectLst/>
                <a:latin typeface="Söhne"/>
              </a:rPr>
              <a:t> has revolutionized my fitness journey! Personalized goals, insightful feedback, and seamless progress tracking keep me motivated. A holistic approach to wellness makes it my go-to app for a healthier lifestyle. </a:t>
            </a:r>
            <a:r>
              <a:rPr lang="en-US" sz="1100" b="0" i="0" dirty="0" err="1">
                <a:solidFill>
                  <a:srgbClr val="909090"/>
                </a:solidFill>
                <a:effectLst/>
                <a:latin typeface="Söhne"/>
              </a:rPr>
              <a:t>PeakPacer</a:t>
            </a:r>
            <a:r>
              <a:rPr lang="en-US" sz="1100" b="0" i="0" dirty="0">
                <a:solidFill>
                  <a:srgbClr val="909090"/>
                </a:solidFill>
                <a:effectLst/>
                <a:latin typeface="Söhne"/>
              </a:rPr>
              <a:t> makes staying fit fun and achievable. The visual progress charts and tailored recommendations keep me engaged. It's not just an app; it's a wellness companion!</a:t>
            </a:r>
            <a:endParaRPr lang="en-US" sz="1100" dirty="0">
              <a:solidFill>
                <a:srgbClr val="90909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p:cNvGrpSpPr/>
          <p:nvPr/>
        </p:nvGrpSpPr>
        <p:grpSpPr>
          <a:xfrm>
            <a:off x="1938308" y="4774358"/>
            <a:ext cx="8315383" cy="908475"/>
            <a:chOff x="1715637" y="4908708"/>
            <a:chExt cx="8315383" cy="908475"/>
          </a:xfrm>
        </p:grpSpPr>
        <p:grpSp>
          <p:nvGrpSpPr>
            <p:cNvPr id="178" name="Group 177"/>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3">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4">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a:fillRect/>
              </a:stretch>
            </p:blipFill>
            <p:spPr>
              <a:xfrm>
                <a:off x="6613249" y="5678706"/>
                <a:ext cx="1019828" cy="207812"/>
              </a:xfrm>
              <a:prstGeom prst="rect">
                <a:avLst/>
              </a:prstGeom>
            </p:spPr>
          </p:pic>
          <p:pic>
            <p:nvPicPr>
              <p:cNvPr id="42" name="Picture 41"/>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9">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2">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7"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endPar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sp>
        <p:nvSpPr>
          <p:cNvPr id="44" name="Rectangle 43"/>
          <p:cNvSpPr/>
          <p:nvPr/>
        </p:nvSpPr>
        <p:spPr>
          <a:xfrm>
            <a:off x="1785044" y="558738"/>
            <a:ext cx="8858636"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CHALLENGES ENCOUNTERED DURING THE PROJECT</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
        <p:nvSpPr>
          <p:cNvPr id="55" name="Rectangle 54"/>
          <p:cNvSpPr/>
          <p:nvPr/>
        </p:nvSpPr>
        <p:spPr>
          <a:xfrm>
            <a:off x="888562" y="1408596"/>
            <a:ext cx="4130735"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CHALLENGE</a:t>
            </a:r>
            <a:endPar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19" name="Rectangle 118"/>
          <p:cNvSpPr/>
          <p:nvPr/>
        </p:nvSpPr>
        <p:spPr>
          <a:xfrm>
            <a:off x="700845" y="2413408"/>
            <a:ext cx="4975223" cy="1723549"/>
          </a:xfrm>
          <a:prstGeom prst="rect">
            <a:avLst/>
          </a:prstGeom>
        </p:spPr>
        <p:txBody>
          <a:bodyPr wrap="square" lIns="0" tIns="0" rIns="0" bIns="0">
            <a:spAutoFit/>
          </a:bodyPr>
          <a:lstStyle/>
          <a:p>
            <a:pPr marR="0" lvl="0" algn="just" defTabSz="914400" rtl="0" eaLnBrk="1" fontAlgn="auto" latinLnBrk="0" hangingPunct="1">
              <a:spcBef>
                <a:spcPts val="0"/>
              </a:spcBef>
              <a:spcAft>
                <a:spcPts val="0"/>
              </a:spcAft>
              <a:buClrTx/>
              <a:buSzTx/>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During development, a critical juncture emerged necessitating the incorporation of a primary key, "Exercise Category." This classification proves essential for user-centric navigation, enabling streamlined workout routines targeting specific fitness objectives. By categorizing exercises into distinct body parts and fitness types—be it cardio, strength training, or flexibility—users can precisely tailor their goals, fostering a more personalized and effective fitness experience.</a:t>
            </a:r>
            <a:endPar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nvGrpSpPr>
          <p:cNvPr id="218" name="Group 217"/>
          <p:cNvGrpSpPr/>
          <p:nvPr/>
        </p:nvGrpSpPr>
        <p:grpSpPr>
          <a:xfrm>
            <a:off x="600617" y="1217205"/>
            <a:ext cx="2504839" cy="3373586"/>
            <a:chOff x="600617" y="1217205"/>
            <a:chExt cx="2504839" cy="3373586"/>
          </a:xfrm>
        </p:grpSpPr>
        <p:sp>
          <p:nvSpPr>
            <p:cNvPr id="13" name="Rectangle 12"/>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6" name="Group 215"/>
          <p:cNvGrpSpPr/>
          <p:nvPr/>
        </p:nvGrpSpPr>
        <p:grpSpPr>
          <a:xfrm>
            <a:off x="3188457" y="1217205"/>
            <a:ext cx="2504839" cy="3373586"/>
            <a:chOff x="3188457" y="1217205"/>
            <a:chExt cx="2504839" cy="3373586"/>
          </a:xfrm>
        </p:grpSpPr>
        <p:sp>
          <p:nvSpPr>
            <p:cNvPr id="166" name="Rectangle 165"/>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p:cNvSpPr/>
          <p:nvPr/>
        </p:nvSpPr>
        <p:spPr>
          <a:xfrm>
            <a:off x="6504510" y="1414386"/>
            <a:ext cx="3791130"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4800" b="1" dirty="0">
                <a:ln w="22225">
                  <a:noFill/>
                </a:ln>
                <a:solidFill>
                  <a:srgbClr val="083D65"/>
                </a:solidFill>
                <a:latin typeface="Segoe UI" panose="020B0502040204020203" pitchFamily="34" charset="0"/>
                <a:ea typeface="Open Sans" panose="020B0606030504020204" pitchFamily="34" charset="0"/>
                <a:cs typeface="Segoe UI" panose="020B0502040204020203" pitchFamily="34" charset="0"/>
              </a:rPr>
              <a:t>SOLUTION</a:t>
            </a:r>
            <a:endPar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21" name="Rectangle 120"/>
          <p:cNvSpPr/>
          <p:nvPr/>
        </p:nvSpPr>
        <p:spPr>
          <a:xfrm>
            <a:off x="6279250" y="2301689"/>
            <a:ext cx="5041008" cy="1938992"/>
          </a:xfrm>
          <a:prstGeom prst="rect">
            <a:avLst/>
          </a:prstGeom>
        </p:spPr>
        <p:txBody>
          <a:bodyPr wrap="square" lIns="0" tIns="0" rIns="0" bIns="0">
            <a:spAutoFit/>
          </a:bodyPr>
          <a:lstStyle/>
          <a:p>
            <a:pPr marR="0" lvl="0" algn="just" defTabSz="914400" rtl="0" eaLnBrk="1" fontAlgn="auto" latinLnBrk="0" hangingPunct="1">
              <a:spcBef>
                <a:spcPts val="0"/>
              </a:spcBef>
              <a:spcAft>
                <a:spcPts val="0"/>
              </a:spcAft>
              <a:buClrTx/>
              <a:buSzTx/>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Confronted with the challenge, our team revisited the database schema. To address the need for exercise categorization, we introduced a new table, "EXERCISECATEGORY," featuring </a:t>
            </a:r>
            <a:r>
              <a:rPr kumimoji="0" lang="en-US" sz="1400" b="0" i="0" u="none" strike="noStrike" kern="1200" cap="none" spc="0" normalizeH="0" baseline="0" noProof="0" dirty="0" err="1">
                <a:ln>
                  <a:noFill/>
                </a:ln>
                <a:solidFill>
                  <a:srgbClr val="083D65"/>
                </a:solidFill>
                <a:effectLst/>
                <a:uLnTx/>
                <a:uFillTx/>
                <a:latin typeface="Segoe UI" panose="020B0502040204020203" pitchFamily="34" charset="0"/>
                <a:ea typeface="+mn-ea"/>
                <a:cs typeface="Segoe UI" panose="020B0502040204020203" pitchFamily="34" charset="0"/>
              </a:rPr>
              <a:t>CategoryName</a:t>
            </a: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 and </a:t>
            </a:r>
            <a:r>
              <a:rPr kumimoji="0" lang="en-US" sz="1400" b="0" i="0" u="none" strike="noStrike" kern="1200" cap="none" spc="0" normalizeH="0" baseline="0" noProof="0" dirty="0" err="1">
                <a:ln>
                  <a:noFill/>
                </a:ln>
                <a:solidFill>
                  <a:srgbClr val="083D65"/>
                </a:solidFill>
                <a:effectLst/>
                <a:uLnTx/>
                <a:uFillTx/>
                <a:latin typeface="Segoe UI" panose="020B0502040204020203" pitchFamily="34" charset="0"/>
                <a:ea typeface="+mn-ea"/>
                <a:cs typeface="Segoe UI" panose="020B0502040204020203" pitchFamily="34" charset="0"/>
              </a:rPr>
              <a:t>CategoryID</a:t>
            </a: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 as key attributes. Subsequently, </a:t>
            </a:r>
            <a:r>
              <a:rPr kumimoji="0" lang="en-US" sz="1400" b="0" i="0" u="none" strike="noStrike" kern="1200" cap="none" spc="0" normalizeH="0" baseline="0" noProof="0" dirty="0" err="1">
                <a:ln>
                  <a:noFill/>
                </a:ln>
                <a:solidFill>
                  <a:srgbClr val="083D65"/>
                </a:solidFill>
                <a:effectLst/>
                <a:uLnTx/>
                <a:uFillTx/>
                <a:latin typeface="Segoe UI" panose="020B0502040204020203" pitchFamily="34" charset="0"/>
                <a:ea typeface="+mn-ea"/>
                <a:cs typeface="Segoe UI" panose="020B0502040204020203" pitchFamily="34" charset="0"/>
              </a:rPr>
              <a:t>CategoryID</a:t>
            </a: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 was integrated as a foreign key in the "EXERCISE" table. This enhancement ensures seamless categorization of exercises, enhancing user navigation and goal customization. The updated schema was then validated through retesting in MySQL Workbench.</a:t>
            </a:r>
            <a:endPar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nvGrpSpPr>
          <p:cNvPr id="215" name="Group 214"/>
          <p:cNvGrpSpPr/>
          <p:nvPr/>
        </p:nvGrpSpPr>
        <p:grpSpPr>
          <a:xfrm>
            <a:off x="5776296" y="1217205"/>
            <a:ext cx="2504839" cy="3373586"/>
            <a:chOff x="5776296" y="1217205"/>
            <a:chExt cx="2504839" cy="3373586"/>
          </a:xfrm>
        </p:grpSpPr>
        <p:sp>
          <p:nvSpPr>
            <p:cNvPr id="167" name="Rectangle 166"/>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p:cNvGrpSpPr/>
          <p:nvPr/>
        </p:nvGrpSpPr>
        <p:grpSpPr>
          <a:xfrm>
            <a:off x="8386621" y="1217205"/>
            <a:ext cx="3134032" cy="3373586"/>
            <a:chOff x="8575598" y="1339841"/>
            <a:chExt cx="2988302" cy="3373586"/>
          </a:xfrm>
        </p:grpSpPr>
        <p:sp>
          <p:nvSpPr>
            <p:cNvPr id="171" name="Rectangle 170"/>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4" name="Rounded Rectangle 109"/>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p:cNvGrpSpPr/>
          <p:nvPr/>
        </p:nvGrpSpPr>
        <p:grpSpPr>
          <a:xfrm>
            <a:off x="-1" y="4941426"/>
            <a:ext cx="12192000" cy="1909138"/>
            <a:chOff x="0" y="4948862"/>
            <a:chExt cx="12192000" cy="1909138"/>
          </a:xfrm>
        </p:grpSpPr>
        <p:sp>
          <p:nvSpPr>
            <p:cNvPr id="193" name="Freeform: Shape 192"/>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p:cNvGrpSpPr/>
          <p:nvPr/>
        </p:nvGrpSpPr>
        <p:grpSpPr>
          <a:xfrm>
            <a:off x="10928712" y="6378850"/>
            <a:ext cx="947290" cy="270982"/>
            <a:chOff x="4103688" y="-2378075"/>
            <a:chExt cx="1309687" cy="374650"/>
          </a:xfrm>
          <a:solidFill>
            <a:srgbClr val="468DC3"/>
          </a:solidFill>
        </p:grpSpPr>
        <p:sp>
          <p:nvSpPr>
            <p:cNvPr id="196" name="Freeform 254"/>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p:cNvSpPr/>
          <p:nvPr/>
        </p:nvSpPr>
        <p:spPr>
          <a:xfrm>
            <a:off x="3661713" y="5872775"/>
            <a:ext cx="486857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lang="en-US" b="1" dirty="0" err="1">
                <a:solidFill>
                  <a:srgbClr val="083D65"/>
                </a:solidFill>
                <a:latin typeface="Segoe UI" panose="020B0502040204020203" pitchFamily="34" charset="0"/>
                <a:ea typeface="Open Sans Light"/>
                <a:cs typeface="Segoe UI" panose="020B0502040204020203" pitchFamily="34" charset="0"/>
                <a:sym typeface="Open Sans Light"/>
              </a:rPr>
              <a:t>peakpacer</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.com/</a:t>
            </a:r>
            <a:r>
              <a:rPr kumimoji="0" lang="en-US" sz="1800" b="1" i="0" u="none" strike="noStrike" kern="1200" cap="none" spc="0" normalizeH="0" baseline="0" noProof="0" dirty="0" err="1">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getfit</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flipH="1" flipV="1">
            <a:off x="10440015" y="5948470"/>
            <a:ext cx="1745797" cy="7976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571500" y="2257565"/>
            <a:ext cx="11049000" cy="4067035"/>
          </a:xfrm>
          <a:prstGeom prst="roundRect">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10036247" y="4829175"/>
            <a:ext cx="1182433" cy="1187648"/>
            <a:chOff x="4833938" y="1803400"/>
            <a:chExt cx="360362" cy="361951"/>
          </a:xfrm>
          <a:solidFill>
            <a:schemeClr val="bg1">
              <a:alpha val="22000"/>
            </a:schemeClr>
          </a:solidFill>
        </p:grpSpPr>
        <p:sp>
          <p:nvSpPr>
            <p:cNvPr id="58" name="Freeform 139"/>
            <p:cNvSpPr/>
            <p:nvPr/>
          </p:nvSpPr>
          <p:spPr bwMode="auto">
            <a:xfrm>
              <a:off x="4938713" y="1871663"/>
              <a:ext cx="128588" cy="293688"/>
            </a:xfrm>
            <a:custGeom>
              <a:avLst/>
              <a:gdLst>
                <a:gd name="T0" fmla="*/ 34 w 34"/>
                <a:gd name="T1" fmla="*/ 23 h 78"/>
                <a:gd name="T2" fmla="*/ 34 w 34"/>
                <a:gd name="T3" fmla="*/ 2 h 78"/>
                <a:gd name="T4" fmla="*/ 32 w 34"/>
                <a:gd name="T5" fmla="*/ 0 h 78"/>
                <a:gd name="T6" fmla="*/ 30 w 34"/>
                <a:gd name="T7" fmla="*/ 0 h 78"/>
                <a:gd name="T8" fmla="*/ 30 w 34"/>
                <a:gd name="T9" fmla="*/ 18 h 78"/>
                <a:gd name="T10" fmla="*/ 26 w 34"/>
                <a:gd name="T11" fmla="*/ 18 h 78"/>
                <a:gd name="T12" fmla="*/ 26 w 34"/>
                <a:gd name="T13" fmla="*/ 0 h 78"/>
                <a:gd name="T14" fmla="*/ 22 w 34"/>
                <a:gd name="T15" fmla="*/ 0 h 78"/>
                <a:gd name="T16" fmla="*/ 22 w 34"/>
                <a:gd name="T17" fmla="*/ 18 h 78"/>
                <a:gd name="T18" fmla="*/ 18 w 34"/>
                <a:gd name="T19" fmla="*/ 18 h 78"/>
                <a:gd name="T20" fmla="*/ 18 w 34"/>
                <a:gd name="T21" fmla="*/ 0 h 78"/>
                <a:gd name="T22" fmla="*/ 14 w 34"/>
                <a:gd name="T23" fmla="*/ 0 h 78"/>
                <a:gd name="T24" fmla="*/ 14 w 34"/>
                <a:gd name="T25" fmla="*/ 18 h 78"/>
                <a:gd name="T26" fmla="*/ 10 w 34"/>
                <a:gd name="T27" fmla="*/ 18 h 78"/>
                <a:gd name="T28" fmla="*/ 10 w 34"/>
                <a:gd name="T29" fmla="*/ 0 h 78"/>
                <a:gd name="T30" fmla="*/ 8 w 34"/>
                <a:gd name="T31" fmla="*/ 0 h 78"/>
                <a:gd name="T32" fmla="*/ 7 w 34"/>
                <a:gd name="T33" fmla="*/ 1 h 78"/>
                <a:gd name="T34" fmla="*/ 6 w 34"/>
                <a:gd name="T35" fmla="*/ 2 h 78"/>
                <a:gd name="T36" fmla="*/ 6 w 34"/>
                <a:gd name="T37" fmla="*/ 18 h 78"/>
                <a:gd name="T38" fmla="*/ 2 w 34"/>
                <a:gd name="T39" fmla="*/ 18 h 78"/>
                <a:gd name="T40" fmla="*/ 1 w 34"/>
                <a:gd name="T41" fmla="*/ 19 h 78"/>
                <a:gd name="T42" fmla="*/ 0 w 34"/>
                <a:gd name="T43" fmla="*/ 20 h 78"/>
                <a:gd name="T44" fmla="*/ 0 w 34"/>
                <a:gd name="T45" fmla="*/ 28 h 78"/>
                <a:gd name="T46" fmla="*/ 8 w 34"/>
                <a:gd name="T47" fmla="*/ 38 h 78"/>
                <a:gd name="T48" fmla="*/ 0 w 34"/>
                <a:gd name="T49" fmla="*/ 76 h 78"/>
                <a:gd name="T50" fmla="*/ 0 w 34"/>
                <a:gd name="T51" fmla="*/ 77 h 78"/>
                <a:gd name="T52" fmla="*/ 2 w 34"/>
                <a:gd name="T53" fmla="*/ 78 h 78"/>
                <a:gd name="T54" fmla="*/ 32 w 34"/>
                <a:gd name="T55" fmla="*/ 78 h 78"/>
                <a:gd name="T56" fmla="*/ 34 w 34"/>
                <a:gd name="T57" fmla="*/ 77 h 78"/>
                <a:gd name="T58" fmla="*/ 34 w 34"/>
                <a:gd name="T59" fmla="*/ 76 h 78"/>
                <a:gd name="T60" fmla="*/ 27 w 34"/>
                <a:gd name="T61" fmla="*/ 42 h 78"/>
                <a:gd name="T62" fmla="*/ 30 w 34"/>
                <a:gd name="T63" fmla="*/ 33 h 78"/>
                <a:gd name="T64" fmla="*/ 34 w 34"/>
                <a:gd name="T65" fmla="*/ 2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78">
                  <a:moveTo>
                    <a:pt x="34" y="23"/>
                  </a:moveTo>
                  <a:cubicBezTo>
                    <a:pt x="34" y="2"/>
                    <a:pt x="34" y="2"/>
                    <a:pt x="34" y="2"/>
                  </a:cubicBezTo>
                  <a:cubicBezTo>
                    <a:pt x="34" y="1"/>
                    <a:pt x="33" y="0"/>
                    <a:pt x="32" y="0"/>
                  </a:cubicBezTo>
                  <a:cubicBezTo>
                    <a:pt x="30" y="0"/>
                    <a:pt x="30" y="0"/>
                    <a:pt x="30" y="0"/>
                  </a:cubicBezTo>
                  <a:cubicBezTo>
                    <a:pt x="30" y="18"/>
                    <a:pt x="30" y="18"/>
                    <a:pt x="30" y="18"/>
                  </a:cubicBezTo>
                  <a:cubicBezTo>
                    <a:pt x="26" y="18"/>
                    <a:pt x="26" y="18"/>
                    <a:pt x="26" y="18"/>
                  </a:cubicBezTo>
                  <a:cubicBezTo>
                    <a:pt x="26" y="0"/>
                    <a:pt x="26" y="0"/>
                    <a:pt x="26" y="0"/>
                  </a:cubicBezTo>
                  <a:cubicBezTo>
                    <a:pt x="22" y="0"/>
                    <a:pt x="22" y="0"/>
                    <a:pt x="22" y="0"/>
                  </a:cubicBezTo>
                  <a:cubicBezTo>
                    <a:pt x="22" y="18"/>
                    <a:pt x="22" y="18"/>
                    <a:pt x="22" y="18"/>
                  </a:cubicBezTo>
                  <a:cubicBezTo>
                    <a:pt x="18" y="18"/>
                    <a:pt x="18" y="18"/>
                    <a:pt x="18" y="18"/>
                  </a:cubicBezTo>
                  <a:cubicBezTo>
                    <a:pt x="18" y="0"/>
                    <a:pt x="18" y="0"/>
                    <a:pt x="18" y="0"/>
                  </a:cubicBezTo>
                  <a:cubicBezTo>
                    <a:pt x="14" y="0"/>
                    <a:pt x="14" y="0"/>
                    <a:pt x="14" y="0"/>
                  </a:cubicBezTo>
                  <a:cubicBezTo>
                    <a:pt x="14" y="18"/>
                    <a:pt x="14" y="18"/>
                    <a:pt x="14" y="18"/>
                  </a:cubicBezTo>
                  <a:cubicBezTo>
                    <a:pt x="10" y="18"/>
                    <a:pt x="10" y="18"/>
                    <a:pt x="10" y="18"/>
                  </a:cubicBezTo>
                  <a:cubicBezTo>
                    <a:pt x="10" y="0"/>
                    <a:pt x="10" y="0"/>
                    <a:pt x="10" y="0"/>
                  </a:cubicBezTo>
                  <a:cubicBezTo>
                    <a:pt x="8" y="0"/>
                    <a:pt x="8" y="0"/>
                    <a:pt x="8" y="0"/>
                  </a:cubicBezTo>
                  <a:cubicBezTo>
                    <a:pt x="7" y="0"/>
                    <a:pt x="7" y="0"/>
                    <a:pt x="7" y="1"/>
                  </a:cubicBezTo>
                  <a:cubicBezTo>
                    <a:pt x="6" y="1"/>
                    <a:pt x="6" y="1"/>
                    <a:pt x="6" y="2"/>
                  </a:cubicBezTo>
                  <a:cubicBezTo>
                    <a:pt x="6" y="18"/>
                    <a:pt x="6" y="18"/>
                    <a:pt x="6" y="18"/>
                  </a:cubicBezTo>
                  <a:cubicBezTo>
                    <a:pt x="2" y="18"/>
                    <a:pt x="2" y="18"/>
                    <a:pt x="2" y="18"/>
                  </a:cubicBezTo>
                  <a:cubicBezTo>
                    <a:pt x="1" y="18"/>
                    <a:pt x="1" y="18"/>
                    <a:pt x="1" y="19"/>
                  </a:cubicBezTo>
                  <a:cubicBezTo>
                    <a:pt x="0" y="19"/>
                    <a:pt x="0" y="19"/>
                    <a:pt x="0" y="20"/>
                  </a:cubicBezTo>
                  <a:cubicBezTo>
                    <a:pt x="0" y="28"/>
                    <a:pt x="0" y="28"/>
                    <a:pt x="0" y="28"/>
                  </a:cubicBezTo>
                  <a:cubicBezTo>
                    <a:pt x="0" y="33"/>
                    <a:pt x="3" y="37"/>
                    <a:pt x="8" y="38"/>
                  </a:cubicBezTo>
                  <a:cubicBezTo>
                    <a:pt x="0" y="76"/>
                    <a:pt x="0" y="76"/>
                    <a:pt x="0" y="76"/>
                  </a:cubicBezTo>
                  <a:cubicBezTo>
                    <a:pt x="0" y="76"/>
                    <a:pt x="0" y="77"/>
                    <a:pt x="0" y="77"/>
                  </a:cubicBezTo>
                  <a:cubicBezTo>
                    <a:pt x="1" y="78"/>
                    <a:pt x="1" y="78"/>
                    <a:pt x="2" y="78"/>
                  </a:cubicBezTo>
                  <a:cubicBezTo>
                    <a:pt x="32" y="78"/>
                    <a:pt x="32" y="78"/>
                    <a:pt x="32" y="78"/>
                  </a:cubicBezTo>
                  <a:cubicBezTo>
                    <a:pt x="33" y="78"/>
                    <a:pt x="33" y="78"/>
                    <a:pt x="34" y="77"/>
                  </a:cubicBezTo>
                  <a:cubicBezTo>
                    <a:pt x="34" y="77"/>
                    <a:pt x="34" y="76"/>
                    <a:pt x="34" y="76"/>
                  </a:cubicBezTo>
                  <a:cubicBezTo>
                    <a:pt x="27" y="42"/>
                    <a:pt x="27" y="42"/>
                    <a:pt x="27" y="42"/>
                  </a:cubicBezTo>
                  <a:cubicBezTo>
                    <a:pt x="27" y="39"/>
                    <a:pt x="28" y="35"/>
                    <a:pt x="30" y="33"/>
                  </a:cubicBezTo>
                  <a:cubicBezTo>
                    <a:pt x="33" y="30"/>
                    <a:pt x="34" y="27"/>
                    <a:pt x="3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9" name="Rectangle 58"/>
            <p:cNvSpPr>
              <a:spLocks noChangeArrowheads="1"/>
            </p:cNvSpPr>
            <p:nvPr/>
          </p:nvSpPr>
          <p:spPr bwMode="auto">
            <a:xfrm>
              <a:off x="4833938" y="1847850"/>
              <a:ext cx="22225" cy="106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0" name="Rectangle 59"/>
            <p:cNvSpPr>
              <a:spLocks noChangeArrowheads="1"/>
            </p:cNvSpPr>
            <p:nvPr/>
          </p:nvSpPr>
          <p:spPr bwMode="auto">
            <a:xfrm>
              <a:off x="5172075" y="1847850"/>
              <a:ext cx="22225" cy="106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1" name="Rectangle 60"/>
            <p:cNvSpPr>
              <a:spLocks noChangeArrowheads="1"/>
            </p:cNvSpPr>
            <p:nvPr/>
          </p:nvSpPr>
          <p:spPr bwMode="auto">
            <a:xfrm>
              <a:off x="4872038" y="1803400"/>
              <a:ext cx="30163"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2" name="Rectangle 61"/>
            <p:cNvSpPr>
              <a:spLocks noChangeArrowheads="1"/>
            </p:cNvSpPr>
            <p:nvPr/>
          </p:nvSpPr>
          <p:spPr bwMode="auto">
            <a:xfrm>
              <a:off x="5127625" y="1803400"/>
              <a:ext cx="30163"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3" name="Rectangle 62"/>
            <p:cNvSpPr>
              <a:spLocks noChangeArrowheads="1"/>
            </p:cNvSpPr>
            <p:nvPr/>
          </p:nvSpPr>
          <p:spPr bwMode="auto">
            <a:xfrm>
              <a:off x="5081588" y="1878013"/>
              <a:ext cx="30163"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4" name="Freeform 199"/>
            <p:cNvSpPr/>
            <p:nvPr/>
          </p:nvSpPr>
          <p:spPr bwMode="auto">
            <a:xfrm>
              <a:off x="4916488" y="1878013"/>
              <a:ext cx="30163" cy="46038"/>
            </a:xfrm>
            <a:custGeom>
              <a:avLst/>
              <a:gdLst>
                <a:gd name="T0" fmla="*/ 5 w 19"/>
                <a:gd name="T1" fmla="*/ 29 h 29"/>
                <a:gd name="T2" fmla="*/ 19 w 19"/>
                <a:gd name="T3" fmla="*/ 29 h 29"/>
                <a:gd name="T4" fmla="*/ 19 w 19"/>
                <a:gd name="T5" fmla="*/ 0 h 29"/>
                <a:gd name="T6" fmla="*/ 0 w 19"/>
                <a:gd name="T7" fmla="*/ 0 h 29"/>
                <a:gd name="T8" fmla="*/ 0 w 19"/>
                <a:gd name="T9" fmla="*/ 29 h 29"/>
                <a:gd name="T10" fmla="*/ 5 w 19"/>
                <a:gd name="T11" fmla="*/ 29 h 29"/>
              </a:gdLst>
              <a:ahLst/>
              <a:cxnLst>
                <a:cxn ang="0">
                  <a:pos x="T0" y="T1"/>
                </a:cxn>
                <a:cxn ang="0">
                  <a:pos x="T2" y="T3"/>
                </a:cxn>
                <a:cxn ang="0">
                  <a:pos x="T4" y="T5"/>
                </a:cxn>
                <a:cxn ang="0">
                  <a:pos x="T6" y="T7"/>
                </a:cxn>
                <a:cxn ang="0">
                  <a:pos x="T8" y="T9"/>
                </a:cxn>
                <a:cxn ang="0">
                  <a:pos x="T10" y="T11"/>
                </a:cxn>
              </a:cxnLst>
              <a:rect l="0" t="0" r="r" b="b"/>
              <a:pathLst>
                <a:path w="19" h="29">
                  <a:moveTo>
                    <a:pt x="5" y="29"/>
                  </a:moveTo>
                  <a:lnTo>
                    <a:pt x="19" y="29"/>
                  </a:lnTo>
                  <a:lnTo>
                    <a:pt x="19" y="0"/>
                  </a:lnTo>
                  <a:lnTo>
                    <a:pt x="0" y="0"/>
                  </a:lnTo>
                  <a:lnTo>
                    <a:pt x="0" y="29"/>
                  </a:lnTo>
                  <a:lnTo>
                    <a:pt x="5"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 name="Title 1"/>
          <p:cNvSpPr>
            <a:spLocks noGrp="1"/>
          </p:cNvSpPr>
          <p:nvPr>
            <p:ph type="title"/>
          </p:nvPr>
        </p:nvSpPr>
        <p:spPr/>
        <p:txBody>
          <a:bodyPr/>
          <a:lstStyle/>
          <a:p>
            <a:r>
              <a:rPr lang="en-US" dirty="0"/>
              <a:t>CODES FOR THE SOLUTION OF THE CHALLENGE</a:t>
            </a:r>
            <a:endParaRPr lang="en-US" dirty="0"/>
          </a:p>
        </p:txBody>
      </p:sp>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pic>
        <p:nvPicPr>
          <p:cNvPr id="21" name="Picture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5619" y="1641826"/>
            <a:ext cx="8293665" cy="3738552"/>
          </a:xfrm>
          <a:custGeom>
            <a:avLst/>
            <a:gdLst>
              <a:gd name="connsiteX0" fmla="*/ 0 w 5651500"/>
              <a:gd name="connsiteY0" fmla="*/ 0 h 4616450"/>
              <a:gd name="connsiteX1" fmla="*/ 5651500 w 5651500"/>
              <a:gd name="connsiteY1" fmla="*/ 0 h 4616450"/>
              <a:gd name="connsiteX2" fmla="*/ 5651500 w 5651500"/>
              <a:gd name="connsiteY2" fmla="*/ 4264492 h 4616450"/>
              <a:gd name="connsiteX3" fmla="*/ 5299542 w 5651500"/>
              <a:gd name="connsiteY3" fmla="*/ 4616450 h 4616450"/>
              <a:gd name="connsiteX4" fmla="*/ 351958 w 5651500"/>
              <a:gd name="connsiteY4" fmla="*/ 4616450 h 4616450"/>
              <a:gd name="connsiteX5" fmla="*/ 0 w 5651500"/>
              <a:gd name="connsiteY5" fmla="*/ 4264492 h 461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500" h="4616450">
                <a:moveTo>
                  <a:pt x="0" y="0"/>
                </a:moveTo>
                <a:lnTo>
                  <a:pt x="5651500" y="0"/>
                </a:lnTo>
                <a:lnTo>
                  <a:pt x="5651500" y="4264492"/>
                </a:lnTo>
                <a:cubicBezTo>
                  <a:pt x="5651500" y="4458873"/>
                  <a:pt x="5493923" y="4616450"/>
                  <a:pt x="5299542" y="4616450"/>
                </a:cubicBezTo>
                <a:lnTo>
                  <a:pt x="351958" y="4616450"/>
                </a:lnTo>
                <a:cubicBezTo>
                  <a:pt x="157577" y="4616450"/>
                  <a:pt x="0" y="4458873"/>
                  <a:pt x="0" y="4264492"/>
                </a:cubicBezTo>
                <a:close/>
              </a:path>
            </a:pathLst>
          </a:custGeom>
        </p:spPr>
      </p:pic>
      <p:sp>
        <p:nvSpPr>
          <p:cNvPr id="22" name="Rectangle 21"/>
          <p:cNvSpPr/>
          <p:nvPr/>
        </p:nvSpPr>
        <p:spPr>
          <a:xfrm>
            <a:off x="8539200" y="2321312"/>
            <a:ext cx="2767397" cy="3939540"/>
          </a:xfrm>
          <a:prstGeom prst="rect">
            <a:avLst/>
          </a:prstGeom>
        </p:spPr>
        <p:txBody>
          <a:bodyPr wrap="square" lIns="0" tIns="0" rIns="0" bIns="0" anchor="ctr">
            <a:spAutoFit/>
          </a:bodyPr>
          <a:lstStyle/>
          <a:p>
            <a:r>
              <a:rPr lang="en-ID" sz="1600" b="1" dirty="0">
                <a:solidFill>
                  <a:schemeClr val="bg1"/>
                </a:solidFill>
                <a:latin typeface="+mj-lt"/>
              </a:rPr>
              <a:t>-- Create </a:t>
            </a:r>
            <a:r>
              <a:rPr lang="en-ID" sz="1600" b="1" dirty="0" err="1">
                <a:solidFill>
                  <a:schemeClr val="bg1"/>
                </a:solidFill>
                <a:latin typeface="+mj-lt"/>
              </a:rPr>
              <a:t>ExerciseCategory</a:t>
            </a:r>
            <a:r>
              <a:rPr lang="en-ID" sz="1600" b="1" dirty="0">
                <a:solidFill>
                  <a:schemeClr val="bg1"/>
                </a:solidFill>
                <a:latin typeface="+mj-lt"/>
              </a:rPr>
              <a:t> Table</a:t>
            </a:r>
            <a:endParaRPr lang="en-ID" sz="1600" b="1" dirty="0">
              <a:solidFill>
                <a:schemeClr val="bg1"/>
              </a:solidFill>
              <a:latin typeface="+mj-lt"/>
            </a:endParaRPr>
          </a:p>
          <a:p>
            <a:r>
              <a:rPr lang="en-ID" sz="1600" b="1" dirty="0">
                <a:solidFill>
                  <a:schemeClr val="bg1"/>
                </a:solidFill>
                <a:latin typeface="+mj-lt"/>
              </a:rPr>
              <a:t>CREATE TABLE </a:t>
            </a:r>
            <a:r>
              <a:rPr lang="en-ID" sz="1600" b="1" dirty="0" err="1">
                <a:solidFill>
                  <a:schemeClr val="bg1"/>
                </a:solidFill>
                <a:latin typeface="+mj-lt"/>
              </a:rPr>
              <a:t>PeakPacerExerciseCategory</a:t>
            </a:r>
            <a:r>
              <a:rPr lang="en-ID" sz="1600" b="1" dirty="0">
                <a:solidFill>
                  <a:schemeClr val="bg1"/>
                </a:solidFill>
                <a:latin typeface="+mj-lt"/>
              </a:rPr>
              <a:t> (</a:t>
            </a:r>
            <a:endParaRPr lang="en-ID" sz="1600" b="1" dirty="0">
              <a:solidFill>
                <a:schemeClr val="bg1"/>
              </a:solidFill>
              <a:latin typeface="+mj-lt"/>
            </a:endParaRPr>
          </a:p>
          <a:p>
            <a:r>
              <a:rPr lang="en-ID" sz="1600" b="1" dirty="0">
                <a:solidFill>
                  <a:schemeClr val="bg1"/>
                </a:solidFill>
                <a:latin typeface="+mj-lt"/>
              </a:rPr>
              <a:t>    </a:t>
            </a:r>
            <a:r>
              <a:rPr lang="en-ID" sz="1600" b="1" dirty="0" err="1">
                <a:solidFill>
                  <a:schemeClr val="bg1"/>
                </a:solidFill>
                <a:latin typeface="+mj-lt"/>
              </a:rPr>
              <a:t>CategoryID</a:t>
            </a:r>
            <a:r>
              <a:rPr lang="en-ID" sz="1600" b="1" dirty="0">
                <a:solidFill>
                  <a:schemeClr val="bg1"/>
                </a:solidFill>
                <a:latin typeface="+mj-lt"/>
              </a:rPr>
              <a:t> SERIAL PRIMARY KEY,</a:t>
            </a:r>
            <a:endParaRPr lang="en-ID" sz="1600" b="1" dirty="0">
              <a:solidFill>
                <a:schemeClr val="bg1"/>
              </a:solidFill>
              <a:latin typeface="+mj-lt"/>
            </a:endParaRPr>
          </a:p>
          <a:p>
            <a:r>
              <a:rPr lang="en-ID" sz="1600" b="1" dirty="0">
                <a:solidFill>
                  <a:schemeClr val="bg1"/>
                </a:solidFill>
                <a:latin typeface="+mj-lt"/>
              </a:rPr>
              <a:t>    </a:t>
            </a:r>
            <a:r>
              <a:rPr lang="en-ID" sz="1600" b="1" dirty="0" err="1">
                <a:solidFill>
                  <a:schemeClr val="bg1"/>
                </a:solidFill>
                <a:latin typeface="+mj-lt"/>
              </a:rPr>
              <a:t>CategoryName</a:t>
            </a:r>
            <a:r>
              <a:rPr lang="en-ID" sz="1600" b="1" dirty="0">
                <a:solidFill>
                  <a:schemeClr val="bg1"/>
                </a:solidFill>
                <a:latin typeface="+mj-lt"/>
              </a:rPr>
              <a:t> VARCHAR(50) NOT NULL</a:t>
            </a:r>
            <a:endParaRPr lang="en-ID" sz="1600" b="1" dirty="0">
              <a:solidFill>
                <a:schemeClr val="bg1"/>
              </a:solidFill>
              <a:latin typeface="+mj-lt"/>
            </a:endParaRPr>
          </a:p>
          <a:p>
            <a:r>
              <a:rPr lang="en-ID" sz="1600" b="1" dirty="0">
                <a:solidFill>
                  <a:schemeClr val="bg1"/>
                </a:solidFill>
                <a:latin typeface="+mj-lt"/>
              </a:rPr>
              <a:t>);</a:t>
            </a:r>
            <a:endParaRPr lang="en-ID" sz="1600" b="1" dirty="0">
              <a:solidFill>
                <a:schemeClr val="bg1"/>
              </a:solidFill>
              <a:latin typeface="+mj-lt"/>
            </a:endParaRPr>
          </a:p>
          <a:p>
            <a:endParaRPr lang="en-ID" sz="1600" b="1" dirty="0">
              <a:solidFill>
                <a:schemeClr val="bg1"/>
              </a:solidFill>
              <a:latin typeface="+mj-lt"/>
            </a:endParaRPr>
          </a:p>
          <a:p>
            <a:r>
              <a:rPr lang="en-ID" sz="1600" b="1" dirty="0">
                <a:solidFill>
                  <a:schemeClr val="bg1"/>
                </a:solidFill>
                <a:latin typeface="+mj-lt"/>
              </a:rPr>
              <a:t>-- Add a foreign key reference to Exercise table</a:t>
            </a:r>
            <a:endParaRPr lang="en-ID" sz="1600" b="1" dirty="0">
              <a:solidFill>
                <a:schemeClr val="bg1"/>
              </a:solidFill>
              <a:latin typeface="+mj-lt"/>
            </a:endParaRPr>
          </a:p>
          <a:p>
            <a:r>
              <a:rPr lang="en-ID" sz="1600" b="1" dirty="0">
                <a:solidFill>
                  <a:schemeClr val="bg1"/>
                </a:solidFill>
                <a:latin typeface="+mj-lt"/>
              </a:rPr>
              <a:t>ALTER TABLE </a:t>
            </a:r>
            <a:r>
              <a:rPr lang="en-ID" sz="1600" b="1" dirty="0" err="1">
                <a:solidFill>
                  <a:schemeClr val="bg1"/>
                </a:solidFill>
                <a:latin typeface="+mj-lt"/>
              </a:rPr>
              <a:t>PeakPacerExercise</a:t>
            </a:r>
            <a:endParaRPr lang="en-ID" sz="1600" b="1" dirty="0">
              <a:solidFill>
                <a:schemeClr val="bg1"/>
              </a:solidFill>
              <a:latin typeface="+mj-lt"/>
            </a:endParaRPr>
          </a:p>
          <a:p>
            <a:r>
              <a:rPr lang="en-ID" sz="1600" b="1" dirty="0">
                <a:solidFill>
                  <a:schemeClr val="bg1"/>
                </a:solidFill>
                <a:latin typeface="+mj-lt"/>
              </a:rPr>
              <a:t>ADD COLUMN </a:t>
            </a:r>
            <a:r>
              <a:rPr lang="en-ID" sz="1600" b="1" dirty="0" err="1">
                <a:solidFill>
                  <a:schemeClr val="bg1"/>
                </a:solidFill>
                <a:latin typeface="+mj-lt"/>
              </a:rPr>
              <a:t>CategoryID</a:t>
            </a:r>
            <a:r>
              <a:rPr lang="en-ID" sz="1600" b="1" dirty="0">
                <a:solidFill>
                  <a:schemeClr val="bg1"/>
                </a:solidFill>
                <a:latin typeface="+mj-lt"/>
              </a:rPr>
              <a:t> INT REFERENCES </a:t>
            </a:r>
            <a:r>
              <a:rPr lang="en-ID" sz="1600" b="1" dirty="0" err="1">
                <a:solidFill>
                  <a:schemeClr val="bg1"/>
                </a:solidFill>
                <a:latin typeface="+mj-lt"/>
              </a:rPr>
              <a:t>PeakPacerExerciseCategory</a:t>
            </a:r>
            <a:r>
              <a:rPr lang="en-ID" sz="1600" b="1" dirty="0">
                <a:solidFill>
                  <a:schemeClr val="bg1"/>
                </a:solidFill>
                <a:latin typeface="+mj-lt"/>
              </a:rPr>
              <a:t>(</a:t>
            </a:r>
            <a:r>
              <a:rPr lang="en-ID" sz="1600" b="1" dirty="0" err="1">
                <a:solidFill>
                  <a:schemeClr val="bg1"/>
                </a:solidFill>
                <a:latin typeface="+mj-lt"/>
              </a:rPr>
              <a:t>CategoryID</a:t>
            </a:r>
            <a:r>
              <a:rPr lang="en-ID" sz="1600" b="1" dirty="0">
                <a:solidFill>
                  <a:schemeClr val="bg1"/>
                </a:solidFill>
                <a:latin typeface="+mj-lt"/>
              </a:rPr>
              <a:t>);</a:t>
            </a:r>
            <a:endParaRPr lang="en-ID" sz="1600" b="1" dirty="0">
              <a:solidFill>
                <a:schemeClr val="bg1"/>
              </a:solidFill>
              <a:latin typeface="+mj-lt"/>
            </a:endParaRPr>
          </a:p>
        </p:txBody>
      </p:sp>
      <p:grpSp>
        <p:nvGrpSpPr>
          <p:cNvPr id="32" name="Group 31"/>
          <p:cNvGrpSpPr/>
          <p:nvPr/>
        </p:nvGrpSpPr>
        <p:grpSpPr>
          <a:xfrm rot="16200000">
            <a:off x="8316087" y="1689477"/>
            <a:ext cx="446226" cy="350924"/>
            <a:chOff x="6794500" y="1331776"/>
            <a:chExt cx="668338" cy="525599"/>
          </a:xfrm>
        </p:grpSpPr>
        <p:sp>
          <p:nvSpPr>
            <p:cNvPr id="34" name="Rectangle: Rounded Corners 33"/>
            <p:cNvSpPr/>
            <p:nvPr/>
          </p:nvSpPr>
          <p:spPr>
            <a:xfrm>
              <a:off x="6794500" y="1651000"/>
              <a:ext cx="668338" cy="206375"/>
            </a:xfrm>
            <a:prstGeom prst="roundRect">
              <a:avLst>
                <a:gd name="adj" fmla="val 50000"/>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898532" y="1331776"/>
              <a:ext cx="460274" cy="460274"/>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8809487" y="1707365"/>
            <a:ext cx="2039357" cy="276999"/>
          </a:xfrm>
          <a:prstGeom prst="rect">
            <a:avLst/>
          </a:prstGeom>
        </p:spPr>
        <p:txBody>
          <a:bodyPr wrap="square" lIns="0" tIns="0" rIns="0" bIns="0" anchor="ctr">
            <a:spAutoFit/>
          </a:bodyPr>
          <a:lstStyle/>
          <a:p>
            <a:r>
              <a:rPr lang="en-ID" b="1" dirty="0">
                <a:latin typeface="+mj-lt"/>
              </a:rPr>
              <a:t>POSTGRESQL FORMAT </a:t>
            </a:r>
            <a:endParaRPr lang="en-ID" b="1"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solidFill>
                  <a:srgbClr val="0D0D0D"/>
                </a:solidFill>
                <a:effectLst/>
                <a:latin typeface="Söhne"/>
              </a:rPr>
              <a:t>Achieving Peak Fitness: A 3-Step Guide with </a:t>
            </a:r>
            <a:r>
              <a:rPr lang="en-US" b="1" i="0" dirty="0" err="1">
                <a:solidFill>
                  <a:srgbClr val="0D0D0D"/>
                </a:solidFill>
                <a:effectLst/>
                <a:latin typeface="Söhne"/>
              </a:rPr>
              <a:t>PeakPacer</a:t>
            </a:r>
            <a:endParaRPr lang="en-US" dirty="0"/>
          </a:p>
        </p:txBody>
      </p:sp>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pic>
        <p:nvPicPr>
          <p:cNvPr id="24" name="Picture 23" descr="A picture containing building, window, dog, brown&#10;&#10;Description automatically generated"/>
          <p:cNvPicPr>
            <a:picLocks noChangeAspect="1"/>
          </p:cNvPicPr>
          <p:nvPr/>
        </p:nvPicPr>
        <p:blipFill>
          <a:blip r:embed="rId1" cstate="screen">
            <a:extLst>
              <a:ext uri="{BEBA8EAE-BF5A-486C-A8C5-ECC9F3942E4B}">
                <a14:imgProps xmlns:a14="http://schemas.microsoft.com/office/drawing/2010/main">
                  <a14:imgLayer r:embed="rId2">
                    <a14:imgEffect>
                      <a14:saturation sat="66000"/>
                    </a14:imgEffect>
                  </a14:imgLayer>
                </a14:imgProps>
              </a:ext>
            </a:extLst>
          </a:blip>
          <a:srcRect/>
          <a:stretch>
            <a:fillRect/>
          </a:stretch>
        </p:blipFill>
        <p:spPr>
          <a:xfrm>
            <a:off x="571501" y="1465943"/>
            <a:ext cx="3338225" cy="4673600"/>
          </a:xfrm>
          <a:custGeom>
            <a:avLst/>
            <a:gdLst>
              <a:gd name="connsiteX0" fmla="*/ 478234 w 3338225"/>
              <a:gd name="connsiteY0" fmla="*/ 0 h 4673600"/>
              <a:gd name="connsiteX1" fmla="*/ 2859991 w 3338225"/>
              <a:gd name="connsiteY1" fmla="*/ 0 h 4673600"/>
              <a:gd name="connsiteX2" fmla="*/ 3338225 w 3338225"/>
              <a:gd name="connsiteY2" fmla="*/ 478234 h 4673600"/>
              <a:gd name="connsiteX3" fmla="*/ 3338225 w 3338225"/>
              <a:gd name="connsiteY3" fmla="*/ 4195366 h 4673600"/>
              <a:gd name="connsiteX4" fmla="*/ 2859991 w 3338225"/>
              <a:gd name="connsiteY4" fmla="*/ 4673600 h 4673600"/>
              <a:gd name="connsiteX5" fmla="*/ 478234 w 3338225"/>
              <a:gd name="connsiteY5" fmla="*/ 4673600 h 4673600"/>
              <a:gd name="connsiteX6" fmla="*/ 0 w 3338225"/>
              <a:gd name="connsiteY6" fmla="*/ 4195366 h 4673600"/>
              <a:gd name="connsiteX7" fmla="*/ 0 w 3338225"/>
              <a:gd name="connsiteY7" fmla="*/ 478234 h 4673600"/>
              <a:gd name="connsiteX8" fmla="*/ 478234 w 3338225"/>
              <a:gd name="connsiteY8"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8225" h="4673600">
                <a:moveTo>
                  <a:pt x="478234" y="0"/>
                </a:moveTo>
                <a:lnTo>
                  <a:pt x="2859991" y="0"/>
                </a:lnTo>
                <a:cubicBezTo>
                  <a:pt x="3124112" y="0"/>
                  <a:pt x="3338225" y="214113"/>
                  <a:pt x="3338225" y="478234"/>
                </a:cubicBezTo>
                <a:lnTo>
                  <a:pt x="3338225" y="4195366"/>
                </a:lnTo>
                <a:cubicBezTo>
                  <a:pt x="3338225" y="4459487"/>
                  <a:pt x="3124112" y="4673600"/>
                  <a:pt x="2859991" y="4673600"/>
                </a:cubicBezTo>
                <a:lnTo>
                  <a:pt x="478234" y="4673600"/>
                </a:lnTo>
                <a:cubicBezTo>
                  <a:pt x="214113" y="4673600"/>
                  <a:pt x="0" y="4459487"/>
                  <a:pt x="0" y="4195366"/>
                </a:cubicBezTo>
                <a:lnTo>
                  <a:pt x="0" y="478234"/>
                </a:lnTo>
                <a:cubicBezTo>
                  <a:pt x="0" y="214113"/>
                  <a:pt x="214113" y="0"/>
                  <a:pt x="478234" y="0"/>
                </a:cubicBezTo>
                <a:close/>
              </a:path>
            </a:pathLst>
          </a:custGeom>
        </p:spPr>
      </p:pic>
      <p:pic>
        <p:nvPicPr>
          <p:cNvPr id="25" name="Picture 24" descr="A picture containing sitting, holding, plastic, toy&#10;&#10;Description automatically generated"/>
          <p:cNvPicPr>
            <a:picLocks noChangeAspect="1"/>
          </p:cNvPicPr>
          <p:nvPr/>
        </p:nvPicPr>
        <p:blipFill>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4426887" y="1465943"/>
            <a:ext cx="3338225" cy="4673600"/>
          </a:xfrm>
          <a:custGeom>
            <a:avLst/>
            <a:gdLst>
              <a:gd name="connsiteX0" fmla="*/ 478234 w 3338225"/>
              <a:gd name="connsiteY0" fmla="*/ 0 h 4673600"/>
              <a:gd name="connsiteX1" fmla="*/ 2859991 w 3338225"/>
              <a:gd name="connsiteY1" fmla="*/ 0 h 4673600"/>
              <a:gd name="connsiteX2" fmla="*/ 3338225 w 3338225"/>
              <a:gd name="connsiteY2" fmla="*/ 478234 h 4673600"/>
              <a:gd name="connsiteX3" fmla="*/ 3338225 w 3338225"/>
              <a:gd name="connsiteY3" fmla="*/ 4195366 h 4673600"/>
              <a:gd name="connsiteX4" fmla="*/ 2859991 w 3338225"/>
              <a:gd name="connsiteY4" fmla="*/ 4673600 h 4673600"/>
              <a:gd name="connsiteX5" fmla="*/ 478234 w 3338225"/>
              <a:gd name="connsiteY5" fmla="*/ 4673600 h 4673600"/>
              <a:gd name="connsiteX6" fmla="*/ 0 w 3338225"/>
              <a:gd name="connsiteY6" fmla="*/ 4195366 h 4673600"/>
              <a:gd name="connsiteX7" fmla="*/ 0 w 3338225"/>
              <a:gd name="connsiteY7" fmla="*/ 478234 h 4673600"/>
              <a:gd name="connsiteX8" fmla="*/ 478234 w 3338225"/>
              <a:gd name="connsiteY8"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8225" h="4673600">
                <a:moveTo>
                  <a:pt x="478234" y="0"/>
                </a:moveTo>
                <a:lnTo>
                  <a:pt x="2859991" y="0"/>
                </a:lnTo>
                <a:cubicBezTo>
                  <a:pt x="3124112" y="0"/>
                  <a:pt x="3338225" y="214113"/>
                  <a:pt x="3338225" y="478234"/>
                </a:cubicBezTo>
                <a:lnTo>
                  <a:pt x="3338225" y="4195366"/>
                </a:lnTo>
                <a:cubicBezTo>
                  <a:pt x="3338225" y="4459487"/>
                  <a:pt x="3124112" y="4673600"/>
                  <a:pt x="2859991" y="4673600"/>
                </a:cubicBezTo>
                <a:lnTo>
                  <a:pt x="478234" y="4673600"/>
                </a:lnTo>
                <a:cubicBezTo>
                  <a:pt x="214113" y="4673600"/>
                  <a:pt x="0" y="4459487"/>
                  <a:pt x="0" y="4195366"/>
                </a:cubicBezTo>
                <a:lnTo>
                  <a:pt x="0" y="478234"/>
                </a:lnTo>
                <a:cubicBezTo>
                  <a:pt x="0" y="214113"/>
                  <a:pt x="214113" y="0"/>
                  <a:pt x="478234" y="0"/>
                </a:cubicBezTo>
                <a:close/>
              </a:path>
            </a:pathLst>
          </a:custGeom>
        </p:spPr>
      </p:pic>
      <p:pic>
        <p:nvPicPr>
          <p:cNvPr id="26" name="Picture 25" descr="A person sitting in front of a building&#10;&#10;Description automatically generated"/>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66000"/>
                    </a14:imgEffect>
                  </a14:imgLayer>
                </a14:imgProps>
              </a:ext>
            </a:extLst>
          </a:blip>
          <a:srcRect/>
          <a:stretch>
            <a:fillRect/>
          </a:stretch>
        </p:blipFill>
        <p:spPr>
          <a:xfrm>
            <a:off x="8282275" y="1465943"/>
            <a:ext cx="3338225" cy="4673600"/>
          </a:xfrm>
          <a:custGeom>
            <a:avLst/>
            <a:gdLst>
              <a:gd name="connsiteX0" fmla="*/ 478234 w 3338225"/>
              <a:gd name="connsiteY0" fmla="*/ 0 h 4673600"/>
              <a:gd name="connsiteX1" fmla="*/ 2859991 w 3338225"/>
              <a:gd name="connsiteY1" fmla="*/ 0 h 4673600"/>
              <a:gd name="connsiteX2" fmla="*/ 3338225 w 3338225"/>
              <a:gd name="connsiteY2" fmla="*/ 478234 h 4673600"/>
              <a:gd name="connsiteX3" fmla="*/ 3338225 w 3338225"/>
              <a:gd name="connsiteY3" fmla="*/ 4195366 h 4673600"/>
              <a:gd name="connsiteX4" fmla="*/ 2859991 w 3338225"/>
              <a:gd name="connsiteY4" fmla="*/ 4673600 h 4673600"/>
              <a:gd name="connsiteX5" fmla="*/ 478234 w 3338225"/>
              <a:gd name="connsiteY5" fmla="*/ 4673600 h 4673600"/>
              <a:gd name="connsiteX6" fmla="*/ 0 w 3338225"/>
              <a:gd name="connsiteY6" fmla="*/ 4195366 h 4673600"/>
              <a:gd name="connsiteX7" fmla="*/ 0 w 3338225"/>
              <a:gd name="connsiteY7" fmla="*/ 478234 h 4673600"/>
              <a:gd name="connsiteX8" fmla="*/ 478234 w 3338225"/>
              <a:gd name="connsiteY8"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8225" h="4673600">
                <a:moveTo>
                  <a:pt x="478234" y="0"/>
                </a:moveTo>
                <a:lnTo>
                  <a:pt x="2859991" y="0"/>
                </a:lnTo>
                <a:cubicBezTo>
                  <a:pt x="3124112" y="0"/>
                  <a:pt x="3338225" y="214113"/>
                  <a:pt x="3338225" y="478234"/>
                </a:cubicBezTo>
                <a:lnTo>
                  <a:pt x="3338225" y="4195366"/>
                </a:lnTo>
                <a:cubicBezTo>
                  <a:pt x="3338225" y="4459487"/>
                  <a:pt x="3124112" y="4673600"/>
                  <a:pt x="2859991" y="4673600"/>
                </a:cubicBezTo>
                <a:lnTo>
                  <a:pt x="478234" y="4673600"/>
                </a:lnTo>
                <a:cubicBezTo>
                  <a:pt x="214113" y="4673600"/>
                  <a:pt x="0" y="4459487"/>
                  <a:pt x="0" y="4195366"/>
                </a:cubicBezTo>
                <a:lnTo>
                  <a:pt x="0" y="478234"/>
                </a:lnTo>
                <a:cubicBezTo>
                  <a:pt x="0" y="214113"/>
                  <a:pt x="214113" y="0"/>
                  <a:pt x="478234" y="0"/>
                </a:cubicBezTo>
                <a:close/>
              </a:path>
            </a:pathLst>
          </a:custGeom>
        </p:spPr>
      </p:pic>
      <p:sp>
        <p:nvSpPr>
          <p:cNvPr id="9" name="Rectangle: Rounded Corners 8"/>
          <p:cNvSpPr/>
          <p:nvPr/>
        </p:nvSpPr>
        <p:spPr>
          <a:xfrm>
            <a:off x="928747" y="1741714"/>
            <a:ext cx="2623732" cy="4122058"/>
          </a:xfrm>
          <a:prstGeom prst="roundRect">
            <a:avLst>
              <a:gd name="adj" fmla="val 14326"/>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4784134" y="1741714"/>
            <a:ext cx="2623732" cy="4122058"/>
          </a:xfrm>
          <a:prstGeom prst="roundRect">
            <a:avLst>
              <a:gd name="adj" fmla="val 14326"/>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8639522" y="1741714"/>
            <a:ext cx="2623732" cy="4122058"/>
          </a:xfrm>
          <a:prstGeom prst="roundRect">
            <a:avLst>
              <a:gd name="adj" fmla="val 14326"/>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1221878" y="2185388"/>
            <a:ext cx="2143351" cy="2996172"/>
            <a:chOff x="1154499" y="2065276"/>
            <a:chExt cx="2143351" cy="1850672"/>
          </a:xfrm>
        </p:grpSpPr>
        <p:sp>
          <p:nvSpPr>
            <p:cNvPr id="27" name="Rectangle 26"/>
            <p:cNvSpPr/>
            <p:nvPr/>
          </p:nvSpPr>
          <p:spPr>
            <a:xfrm>
              <a:off x="1183374" y="2547177"/>
              <a:ext cx="2114476" cy="1368771"/>
            </a:xfrm>
            <a:prstGeom prst="rect">
              <a:avLst/>
            </a:prstGeom>
          </p:spPr>
          <p:txBody>
            <a:bodyPr wrap="square" lIns="0" tIns="0" rIns="0" bIns="0" anchor="ctr">
              <a:spAutoFit/>
            </a:bodyPr>
            <a:lstStyle/>
            <a:p>
              <a:r>
                <a:rPr lang="en-US" sz="1600" b="0" i="0" dirty="0">
                  <a:solidFill>
                    <a:schemeClr val="bg1"/>
                  </a:solidFill>
                  <a:effectLst/>
                  <a:latin typeface="Söhne"/>
                </a:rPr>
                <a:t>Upon logging in, users create a profile.</a:t>
              </a:r>
              <a:endParaRPr lang="en-US" sz="1600" b="0" i="0" dirty="0">
                <a:solidFill>
                  <a:schemeClr val="bg1"/>
                </a:solidFill>
                <a:effectLst/>
                <a:latin typeface="Söhne"/>
              </a:endParaRPr>
            </a:p>
            <a:p>
              <a:endParaRPr lang="en-US" sz="1600" b="0" i="0" dirty="0">
                <a:solidFill>
                  <a:schemeClr val="bg1"/>
                </a:solidFill>
                <a:effectLst/>
                <a:latin typeface="Söhne"/>
              </a:endParaRPr>
            </a:p>
            <a:p>
              <a:r>
                <a:rPr lang="en-US" sz="1600" b="0" i="0" dirty="0">
                  <a:solidFill>
                    <a:schemeClr val="bg1"/>
                  </a:solidFill>
                  <a:effectLst/>
                  <a:latin typeface="Söhne"/>
                </a:rPr>
                <a:t>Navigate to the "Goals" section to set personalized objectives.</a:t>
              </a:r>
              <a:endParaRPr lang="en-US" sz="1600" b="0" i="0" dirty="0">
                <a:solidFill>
                  <a:schemeClr val="bg1"/>
                </a:solidFill>
                <a:effectLst/>
                <a:latin typeface="Söhne"/>
              </a:endParaRPr>
            </a:p>
            <a:p>
              <a:endParaRPr lang="en-US" sz="1600" dirty="0">
                <a:solidFill>
                  <a:schemeClr val="bg1"/>
                </a:solidFill>
                <a:latin typeface="Söhne"/>
              </a:endParaRPr>
            </a:p>
            <a:p>
              <a:r>
                <a:rPr lang="en-US" sz="1600" b="0" i="0" dirty="0">
                  <a:solidFill>
                    <a:schemeClr val="bg1"/>
                  </a:solidFill>
                  <a:effectLst/>
                  <a:latin typeface="Söhne"/>
                </a:rPr>
                <a:t>Receive tailored recommendations</a:t>
              </a:r>
              <a:endParaRPr lang="en-ID" sz="1600" dirty="0">
                <a:solidFill>
                  <a:schemeClr val="bg1"/>
                </a:solidFill>
                <a:latin typeface="+mj-lt"/>
              </a:endParaRPr>
            </a:p>
          </p:txBody>
        </p:sp>
        <p:sp>
          <p:nvSpPr>
            <p:cNvPr id="28" name="Rectangle 27"/>
            <p:cNvSpPr/>
            <p:nvPr/>
          </p:nvSpPr>
          <p:spPr>
            <a:xfrm>
              <a:off x="1154499" y="2065276"/>
              <a:ext cx="2114476" cy="380214"/>
            </a:xfrm>
            <a:prstGeom prst="rect">
              <a:avLst/>
            </a:prstGeom>
          </p:spPr>
          <p:txBody>
            <a:bodyPr wrap="square" lIns="0" tIns="0" rIns="0" bIns="0" anchor="ctr">
              <a:spAutoFit/>
            </a:bodyPr>
            <a:lstStyle/>
            <a:p>
              <a:pPr algn="ctr"/>
              <a:r>
                <a:rPr lang="en-US" sz="2000" b="1" i="0" dirty="0">
                  <a:solidFill>
                    <a:schemeClr val="bg1"/>
                  </a:solidFill>
                  <a:effectLst/>
                  <a:latin typeface="Söhne"/>
                </a:rPr>
                <a:t>Set Personalized Fitness Goals</a:t>
              </a:r>
              <a:endParaRPr lang="en-ID" sz="2000" b="1" dirty="0">
                <a:solidFill>
                  <a:schemeClr val="bg1"/>
                </a:solidFill>
                <a:latin typeface="+mj-lt"/>
              </a:endParaRPr>
            </a:p>
          </p:txBody>
        </p:sp>
      </p:grpSp>
      <p:grpSp>
        <p:nvGrpSpPr>
          <p:cNvPr id="30" name="Group 29"/>
          <p:cNvGrpSpPr/>
          <p:nvPr/>
        </p:nvGrpSpPr>
        <p:grpSpPr>
          <a:xfrm>
            <a:off x="5038761" y="2103559"/>
            <a:ext cx="2249229" cy="2786780"/>
            <a:chOff x="1183375" y="1987901"/>
            <a:chExt cx="2249229" cy="2786780"/>
          </a:xfrm>
        </p:grpSpPr>
        <p:sp>
          <p:nvSpPr>
            <p:cNvPr id="31" name="Rectangle 30"/>
            <p:cNvSpPr/>
            <p:nvPr/>
          </p:nvSpPr>
          <p:spPr>
            <a:xfrm>
              <a:off x="1318128" y="2804911"/>
              <a:ext cx="2114476" cy="1969770"/>
            </a:xfrm>
            <a:prstGeom prst="rect">
              <a:avLst/>
            </a:prstGeom>
          </p:spPr>
          <p:txBody>
            <a:bodyPr wrap="square" lIns="0" tIns="0" rIns="0" bIns="0" anchor="ctr">
              <a:spAutoFit/>
            </a:bodyPr>
            <a:lstStyle/>
            <a:p>
              <a:r>
                <a:rPr lang="en-US" sz="1600" b="0" i="0" dirty="0">
                  <a:solidFill>
                    <a:schemeClr val="bg1"/>
                  </a:solidFill>
                  <a:effectLst/>
                  <a:latin typeface="Söhne"/>
                </a:rPr>
                <a:t>Access the intuitive dashboard.</a:t>
              </a:r>
              <a:endParaRPr lang="en-US" sz="1600" b="0" i="0" dirty="0">
                <a:solidFill>
                  <a:schemeClr val="bg1"/>
                </a:solidFill>
                <a:effectLst/>
                <a:latin typeface="Söhne"/>
              </a:endParaRPr>
            </a:p>
            <a:p>
              <a:endParaRPr lang="en-US" sz="1600" b="0" i="0" dirty="0">
                <a:solidFill>
                  <a:schemeClr val="bg1"/>
                </a:solidFill>
                <a:effectLst/>
                <a:latin typeface="Söhne"/>
              </a:endParaRPr>
            </a:p>
            <a:p>
              <a:r>
                <a:rPr lang="en-US" sz="1600" b="0" i="0" dirty="0">
                  <a:solidFill>
                    <a:schemeClr val="bg1"/>
                  </a:solidFill>
                  <a:effectLst/>
                  <a:latin typeface="Söhne"/>
                </a:rPr>
                <a:t>Utilize the app to track diverse activities.</a:t>
              </a:r>
              <a:endParaRPr lang="en-US" sz="1600" b="0" i="0" dirty="0">
                <a:solidFill>
                  <a:schemeClr val="bg1"/>
                </a:solidFill>
                <a:effectLst/>
                <a:latin typeface="Söhne"/>
              </a:endParaRPr>
            </a:p>
            <a:p>
              <a:endParaRPr lang="en-US" sz="1600" b="0" i="0" dirty="0">
                <a:solidFill>
                  <a:schemeClr val="bg1"/>
                </a:solidFill>
                <a:effectLst/>
                <a:latin typeface="Söhne"/>
              </a:endParaRPr>
            </a:p>
            <a:p>
              <a:r>
                <a:rPr lang="en-US" sz="1600" b="0" i="0" dirty="0">
                  <a:solidFill>
                    <a:schemeClr val="bg1"/>
                  </a:solidFill>
                  <a:effectLst/>
                  <a:latin typeface="Söhne"/>
                </a:rPr>
                <a:t>Receive real-time feedback on progress</a:t>
              </a:r>
              <a:r>
                <a:rPr lang="en-US" sz="1600" dirty="0">
                  <a:solidFill>
                    <a:schemeClr val="bg1"/>
                  </a:solidFill>
                  <a:latin typeface="Söhne"/>
                </a:rPr>
                <a:t>.</a:t>
              </a:r>
              <a:endParaRPr lang="en-ID" sz="1600" dirty="0">
                <a:solidFill>
                  <a:schemeClr val="bg1"/>
                </a:solidFill>
                <a:latin typeface="+mj-lt"/>
              </a:endParaRPr>
            </a:p>
          </p:txBody>
        </p:sp>
        <p:sp>
          <p:nvSpPr>
            <p:cNvPr id="32" name="Rectangle 31"/>
            <p:cNvSpPr/>
            <p:nvPr/>
          </p:nvSpPr>
          <p:spPr>
            <a:xfrm>
              <a:off x="1183375" y="1987901"/>
              <a:ext cx="2114476" cy="615553"/>
            </a:xfrm>
            <a:prstGeom prst="rect">
              <a:avLst/>
            </a:prstGeom>
          </p:spPr>
          <p:txBody>
            <a:bodyPr wrap="square" lIns="0" tIns="0" rIns="0" bIns="0" anchor="ctr">
              <a:spAutoFit/>
            </a:bodyPr>
            <a:lstStyle/>
            <a:p>
              <a:pPr algn="ctr"/>
              <a:r>
                <a:rPr lang="en-US" sz="2000" b="1" i="0" dirty="0">
                  <a:solidFill>
                    <a:schemeClr val="bg1"/>
                  </a:solidFill>
                  <a:effectLst/>
                  <a:latin typeface="Söhne"/>
                </a:rPr>
                <a:t>Track and Monitor Daily Activity</a:t>
              </a:r>
              <a:endParaRPr lang="en-ID" sz="2000" b="1" dirty="0">
                <a:solidFill>
                  <a:schemeClr val="bg1"/>
                </a:solidFill>
                <a:latin typeface="+mj-lt"/>
              </a:endParaRPr>
            </a:p>
          </p:txBody>
        </p:sp>
      </p:grpSp>
      <p:grpSp>
        <p:nvGrpSpPr>
          <p:cNvPr id="33" name="Group 32"/>
          <p:cNvGrpSpPr/>
          <p:nvPr/>
        </p:nvGrpSpPr>
        <p:grpSpPr>
          <a:xfrm>
            <a:off x="8610647" y="2143850"/>
            <a:ext cx="2699038" cy="2161723"/>
            <a:chOff x="899873" y="2028192"/>
            <a:chExt cx="2699038" cy="2161723"/>
          </a:xfrm>
        </p:grpSpPr>
        <p:sp>
          <p:nvSpPr>
            <p:cNvPr id="34" name="Rectangle 33"/>
            <p:cNvSpPr/>
            <p:nvPr/>
          </p:nvSpPr>
          <p:spPr>
            <a:xfrm>
              <a:off x="1292846" y="3654066"/>
              <a:ext cx="2114476" cy="535849"/>
            </a:xfrm>
            <a:prstGeom prst="rect">
              <a:avLst/>
            </a:prstGeom>
          </p:spPr>
          <p:txBody>
            <a:bodyPr wrap="square" lIns="0" tIns="0" rIns="0" bIns="0" anchor="ctr">
              <a:spAutoFit/>
            </a:bodyPr>
            <a:lstStyle/>
            <a:p>
              <a:r>
                <a:rPr lang="en-US" sz="1600" b="0" i="0" dirty="0">
                  <a:solidFill>
                    <a:schemeClr val="bg1"/>
                  </a:solidFill>
                  <a:effectLst/>
                  <a:latin typeface="Söhne"/>
                </a:rPr>
                <a:t>Explore detailed analyses and insights into performance.</a:t>
              </a:r>
              <a:endParaRPr lang="en-US" sz="1600" b="0" i="0" dirty="0">
                <a:solidFill>
                  <a:schemeClr val="bg1"/>
                </a:solidFill>
                <a:effectLst/>
                <a:latin typeface="Söhne"/>
              </a:endParaRPr>
            </a:p>
            <a:p>
              <a:endParaRPr lang="en-US" sz="1600" b="0" i="0" dirty="0">
                <a:solidFill>
                  <a:schemeClr val="bg1"/>
                </a:solidFill>
                <a:effectLst/>
                <a:latin typeface="Söhne"/>
              </a:endParaRPr>
            </a:p>
            <a:p>
              <a:r>
                <a:rPr lang="en-US" sz="1600" b="0" i="0" dirty="0">
                  <a:solidFill>
                    <a:schemeClr val="bg1"/>
                  </a:solidFill>
                  <a:effectLst/>
                  <a:latin typeface="Söhne"/>
                </a:rPr>
                <a:t>Celebrate achievements as milestones are reached.</a:t>
              </a:r>
              <a:endParaRPr lang="en-US" sz="1600" dirty="0">
                <a:solidFill>
                  <a:schemeClr val="bg1"/>
                </a:solidFill>
                <a:latin typeface="Söhne"/>
              </a:endParaRPr>
            </a:p>
            <a:p>
              <a:endParaRPr lang="en-US" sz="1600" b="0" i="0" dirty="0">
                <a:solidFill>
                  <a:schemeClr val="bg1"/>
                </a:solidFill>
                <a:effectLst/>
                <a:latin typeface="Söhne"/>
              </a:endParaRPr>
            </a:p>
            <a:p>
              <a:r>
                <a:rPr lang="en-US" sz="1600" b="0" i="0" dirty="0">
                  <a:solidFill>
                    <a:schemeClr val="bg1"/>
                  </a:solidFill>
                  <a:effectLst/>
                  <a:latin typeface="Söhne"/>
                </a:rPr>
                <a:t>Engage with the holistic wellness features.</a:t>
              </a:r>
              <a:endParaRPr lang="en-ID" sz="1600" dirty="0">
                <a:solidFill>
                  <a:schemeClr val="bg1"/>
                </a:solidFill>
                <a:latin typeface="+mj-lt"/>
              </a:endParaRPr>
            </a:p>
          </p:txBody>
        </p:sp>
        <p:sp>
          <p:nvSpPr>
            <p:cNvPr id="35" name="Rectangle 34"/>
            <p:cNvSpPr/>
            <p:nvPr/>
          </p:nvSpPr>
          <p:spPr>
            <a:xfrm>
              <a:off x="899873" y="2028192"/>
              <a:ext cx="2699038" cy="615553"/>
            </a:xfrm>
            <a:prstGeom prst="rect">
              <a:avLst/>
            </a:prstGeom>
          </p:spPr>
          <p:txBody>
            <a:bodyPr wrap="square" lIns="0" tIns="0" rIns="0" bIns="0" anchor="ctr">
              <a:spAutoFit/>
            </a:bodyPr>
            <a:lstStyle/>
            <a:p>
              <a:pPr algn="ctr"/>
              <a:r>
                <a:rPr lang="en-US" sz="2000" b="1" i="0" dirty="0">
                  <a:solidFill>
                    <a:schemeClr val="bg1"/>
                  </a:solidFill>
                  <a:effectLst/>
                  <a:latin typeface="Söhne"/>
                </a:rPr>
                <a:t>Access Insights and Celebrate Achievements</a:t>
              </a:r>
              <a:endParaRPr lang="en-ID" sz="2000" b="1" dirty="0">
                <a:solidFill>
                  <a:schemeClr val="bg1"/>
                </a:solidFill>
                <a:latin typeface="+mj-lt"/>
              </a:endParaRPr>
            </a:p>
          </p:txBody>
        </p:sp>
      </p:grpSp>
      <p:sp>
        <p:nvSpPr>
          <p:cNvPr id="36" name="TextBox 35"/>
          <p:cNvSpPr txBox="1"/>
          <p:nvPr/>
        </p:nvSpPr>
        <p:spPr>
          <a:xfrm>
            <a:off x="1740550" y="5147441"/>
            <a:ext cx="1000126" cy="923330"/>
          </a:xfrm>
          <a:prstGeom prst="rect">
            <a:avLst/>
          </a:prstGeom>
          <a:noFill/>
        </p:spPr>
        <p:txBody>
          <a:bodyPr wrap="square" rtlCol="0">
            <a:spAutoFit/>
          </a:bodyPr>
          <a:lstStyle/>
          <a:p>
            <a:pPr algn="ctr"/>
            <a:r>
              <a:rPr lang="en-US" sz="5400" b="1" dirty="0">
                <a:solidFill>
                  <a:schemeClr val="bg1"/>
                </a:solidFill>
                <a:latin typeface="Century Gothic" panose="020B0502020202020204" pitchFamily="34" charset="0"/>
              </a:rPr>
              <a:t>01</a:t>
            </a:r>
            <a:endParaRPr lang="en-US" sz="5400" b="1" dirty="0">
              <a:solidFill>
                <a:schemeClr val="bg1"/>
              </a:solidFill>
              <a:latin typeface="Century Gothic" panose="020B0502020202020204" pitchFamily="34" charset="0"/>
            </a:endParaRPr>
          </a:p>
        </p:txBody>
      </p:sp>
      <p:sp>
        <p:nvSpPr>
          <p:cNvPr id="37" name="TextBox 36"/>
          <p:cNvSpPr txBox="1"/>
          <p:nvPr/>
        </p:nvSpPr>
        <p:spPr>
          <a:xfrm>
            <a:off x="5595937" y="5147441"/>
            <a:ext cx="1000126" cy="923330"/>
          </a:xfrm>
          <a:prstGeom prst="rect">
            <a:avLst/>
          </a:prstGeom>
          <a:noFill/>
        </p:spPr>
        <p:txBody>
          <a:bodyPr wrap="square" rtlCol="0">
            <a:spAutoFit/>
          </a:bodyPr>
          <a:lstStyle/>
          <a:p>
            <a:pPr algn="ctr"/>
            <a:r>
              <a:rPr lang="en-US" sz="5400" b="1" dirty="0">
                <a:solidFill>
                  <a:schemeClr val="bg1"/>
                </a:solidFill>
                <a:latin typeface="Century Gothic" panose="020B0502020202020204" pitchFamily="34" charset="0"/>
              </a:rPr>
              <a:t>02</a:t>
            </a:r>
            <a:endParaRPr lang="en-US" sz="5400" b="1" dirty="0">
              <a:solidFill>
                <a:schemeClr val="bg1"/>
              </a:solidFill>
              <a:latin typeface="Century Gothic" panose="020B0502020202020204" pitchFamily="34" charset="0"/>
            </a:endParaRPr>
          </a:p>
        </p:txBody>
      </p:sp>
      <p:sp>
        <p:nvSpPr>
          <p:cNvPr id="38" name="TextBox 37"/>
          <p:cNvSpPr txBox="1"/>
          <p:nvPr/>
        </p:nvSpPr>
        <p:spPr>
          <a:xfrm>
            <a:off x="9451324" y="5147441"/>
            <a:ext cx="1000126" cy="923330"/>
          </a:xfrm>
          <a:prstGeom prst="rect">
            <a:avLst/>
          </a:prstGeom>
          <a:noFill/>
        </p:spPr>
        <p:txBody>
          <a:bodyPr wrap="square" rtlCol="0">
            <a:spAutoFit/>
          </a:bodyPr>
          <a:lstStyle/>
          <a:p>
            <a:pPr algn="ctr"/>
            <a:r>
              <a:rPr lang="en-US" sz="5400" b="1" dirty="0">
                <a:solidFill>
                  <a:schemeClr val="bg1"/>
                </a:solidFill>
                <a:latin typeface="Century Gothic" panose="020B0502020202020204" pitchFamily="34" charset="0"/>
              </a:rPr>
              <a:t>03</a:t>
            </a:r>
            <a:endParaRPr lang="en-US" sz="5400" b="1" dirty="0">
              <a:solidFill>
                <a:schemeClr val="bg1"/>
              </a:solidFill>
              <a:latin typeface="Century Gothic" panose="020B0502020202020204" pitchFamily="34" charset="0"/>
            </a:endParaRPr>
          </a:p>
        </p:txBody>
      </p:sp>
      <p:sp>
        <p:nvSpPr>
          <p:cNvPr id="7" name="Oval 6"/>
          <p:cNvSpPr/>
          <p:nvPr/>
        </p:nvSpPr>
        <p:spPr>
          <a:xfrm>
            <a:off x="1064812" y="3047785"/>
            <a:ext cx="111820" cy="111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73904" y="3770702"/>
            <a:ext cx="111820" cy="111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3904" y="4756514"/>
            <a:ext cx="111820" cy="111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936566" y="3007940"/>
            <a:ext cx="111820" cy="111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934381" y="3745507"/>
            <a:ext cx="111820" cy="111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934381" y="4464731"/>
            <a:ext cx="111820" cy="111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822342" y="2929419"/>
            <a:ext cx="111820" cy="111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8822342" y="3849544"/>
            <a:ext cx="111820" cy="111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9" name="Oval 38"/>
          <p:cNvSpPr/>
          <p:nvPr/>
        </p:nvSpPr>
        <p:spPr>
          <a:xfrm>
            <a:off x="8822342" y="4856658"/>
            <a:ext cx="111820" cy="1118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erson wearing a black dress&#10;&#10;Description automatically generated"/>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33000"/>
                    </a14:imgEffect>
                  </a14:imgLayer>
                </a14:imgProps>
              </a:ext>
            </a:extLst>
          </a:blip>
          <a:srcRect/>
          <a:stretch>
            <a:fillRect/>
          </a:stretch>
        </p:blipFill>
        <p:spPr>
          <a:xfrm>
            <a:off x="1385" y="-1"/>
            <a:ext cx="12190616" cy="6858001"/>
          </a:xfrm>
          <a:prstGeom prst="rect">
            <a:avLst/>
          </a:prstGeom>
        </p:spPr>
      </p:pic>
      <p:sp>
        <p:nvSpPr>
          <p:cNvPr id="20" name="Rectangle 19"/>
          <p:cNvSpPr/>
          <p:nvPr/>
        </p:nvSpPr>
        <p:spPr>
          <a:xfrm>
            <a:off x="29482" y="-21362"/>
            <a:ext cx="1219061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23" name="Half Frame 22"/>
          <p:cNvSpPr/>
          <p:nvPr/>
        </p:nvSpPr>
        <p:spPr>
          <a:xfrm>
            <a:off x="123372" y="136525"/>
            <a:ext cx="422728" cy="426372"/>
          </a:xfrm>
          <a:prstGeom prst="halfFrame">
            <a:avLst>
              <a:gd name="adj1" fmla="val 19250"/>
              <a:gd name="adj2" fmla="val 24132"/>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grpSp>
        <p:nvGrpSpPr>
          <p:cNvPr id="11" name="Group 10"/>
          <p:cNvGrpSpPr/>
          <p:nvPr/>
        </p:nvGrpSpPr>
        <p:grpSpPr>
          <a:xfrm>
            <a:off x="2095912" y="668723"/>
            <a:ext cx="4064000" cy="5520555"/>
            <a:chOff x="571500" y="1295400"/>
            <a:chExt cx="3725659" cy="5060951"/>
          </a:xfrm>
        </p:grpSpPr>
        <p:pic>
          <p:nvPicPr>
            <p:cNvPr id="19" name="Picture 18" descr="A person standing in front of a palm tree&#10;&#10;Description automatically generated"/>
            <p:cNvPicPr>
              <a:picLocks noChangeAspect="1"/>
            </p:cNvPicPr>
            <p:nvPr/>
          </p:nvPicPr>
          <p:blipFill>
            <a:blip r:embed="rId3" cstate="print"/>
            <a:srcRect/>
            <a:stretch>
              <a:fillRect/>
            </a:stretch>
          </p:blipFill>
          <p:spPr>
            <a:xfrm>
              <a:off x="571500" y="1295400"/>
              <a:ext cx="3467100" cy="5060951"/>
            </a:xfrm>
            <a:custGeom>
              <a:avLst/>
              <a:gdLst>
                <a:gd name="connsiteX0" fmla="*/ 577862 w 3467100"/>
                <a:gd name="connsiteY0" fmla="*/ 0 h 5060951"/>
                <a:gd name="connsiteX1" fmla="*/ 2889238 w 3467100"/>
                <a:gd name="connsiteY1" fmla="*/ 0 h 5060951"/>
                <a:gd name="connsiteX2" fmla="*/ 3467100 w 3467100"/>
                <a:gd name="connsiteY2" fmla="*/ 577862 h 5060951"/>
                <a:gd name="connsiteX3" fmla="*/ 3467100 w 3467100"/>
                <a:gd name="connsiteY3" fmla="*/ 4483089 h 5060951"/>
                <a:gd name="connsiteX4" fmla="*/ 2889238 w 3467100"/>
                <a:gd name="connsiteY4" fmla="*/ 5060951 h 5060951"/>
                <a:gd name="connsiteX5" fmla="*/ 577862 w 3467100"/>
                <a:gd name="connsiteY5" fmla="*/ 5060951 h 5060951"/>
                <a:gd name="connsiteX6" fmla="*/ 0 w 3467100"/>
                <a:gd name="connsiteY6" fmla="*/ 4483089 h 5060951"/>
                <a:gd name="connsiteX7" fmla="*/ 0 w 3467100"/>
                <a:gd name="connsiteY7" fmla="*/ 577862 h 5060951"/>
                <a:gd name="connsiteX8" fmla="*/ 577862 w 3467100"/>
                <a:gd name="connsiteY8" fmla="*/ 0 h 506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00" h="5060951">
                  <a:moveTo>
                    <a:pt x="577862" y="0"/>
                  </a:moveTo>
                  <a:lnTo>
                    <a:pt x="2889238" y="0"/>
                  </a:lnTo>
                  <a:cubicBezTo>
                    <a:pt x="3208382" y="0"/>
                    <a:pt x="3467100" y="258718"/>
                    <a:pt x="3467100" y="577862"/>
                  </a:cubicBezTo>
                  <a:lnTo>
                    <a:pt x="3467100" y="4483089"/>
                  </a:lnTo>
                  <a:cubicBezTo>
                    <a:pt x="3467100" y="4802233"/>
                    <a:pt x="3208382" y="5060951"/>
                    <a:pt x="2889238" y="5060951"/>
                  </a:cubicBezTo>
                  <a:lnTo>
                    <a:pt x="577862" y="5060951"/>
                  </a:lnTo>
                  <a:cubicBezTo>
                    <a:pt x="258718" y="5060951"/>
                    <a:pt x="0" y="4802233"/>
                    <a:pt x="0" y="4483089"/>
                  </a:cubicBezTo>
                  <a:lnTo>
                    <a:pt x="0" y="577862"/>
                  </a:lnTo>
                  <a:cubicBezTo>
                    <a:pt x="0" y="258718"/>
                    <a:pt x="258718" y="0"/>
                    <a:pt x="577862" y="0"/>
                  </a:cubicBezTo>
                  <a:close/>
                </a:path>
              </a:pathLst>
            </a:custGeom>
          </p:spPr>
        </p:pic>
        <p:sp>
          <p:nvSpPr>
            <p:cNvPr id="9" name="Oval 8"/>
            <p:cNvSpPr/>
            <p:nvPr/>
          </p:nvSpPr>
          <p:spPr>
            <a:xfrm>
              <a:off x="3297441" y="1405141"/>
              <a:ext cx="999718" cy="999718"/>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6644214" y="84904"/>
            <a:ext cx="3781961" cy="1107996"/>
          </a:xfrm>
          <a:prstGeom prst="rect">
            <a:avLst/>
          </a:prstGeom>
          <a:noFill/>
        </p:spPr>
        <p:txBody>
          <a:bodyPr wrap="square" lIns="0" tIns="0" rIns="0" bIns="0" rtlCol="0">
            <a:spAutoFit/>
          </a:bodyPr>
          <a:lstStyle/>
          <a:p>
            <a:r>
              <a:rPr lang="en-US" sz="3600" b="1" dirty="0">
                <a:latin typeface="Century Gothic" panose="020B0502020202020204" pitchFamily="34" charset="0"/>
              </a:rPr>
              <a:t>FUTURE </a:t>
            </a:r>
            <a:endParaRPr lang="en-US" sz="3600" b="1" dirty="0">
              <a:latin typeface="Century Gothic" panose="020B0502020202020204" pitchFamily="34" charset="0"/>
            </a:endParaRPr>
          </a:p>
          <a:p>
            <a:r>
              <a:rPr lang="en-US" sz="3600" b="1" dirty="0">
                <a:latin typeface="Century Gothic" panose="020B0502020202020204" pitchFamily="34" charset="0"/>
              </a:rPr>
              <a:t>ENHANCEMENT</a:t>
            </a:r>
            <a:endParaRPr lang="en-US" sz="3600" b="1" dirty="0">
              <a:latin typeface="Century Gothic" panose="020B0502020202020204" pitchFamily="34" charset="0"/>
            </a:endParaRPr>
          </a:p>
        </p:txBody>
      </p:sp>
      <p:sp>
        <p:nvSpPr>
          <p:cNvPr id="31" name="Half Frame 30"/>
          <p:cNvSpPr/>
          <p:nvPr/>
        </p:nvSpPr>
        <p:spPr>
          <a:xfrm flipH="1" flipV="1">
            <a:off x="11656712" y="6330677"/>
            <a:ext cx="422728" cy="426372"/>
          </a:xfrm>
          <a:prstGeom prst="halfFrame">
            <a:avLst>
              <a:gd name="adj1" fmla="val 19250"/>
              <a:gd name="adj2" fmla="val 24132"/>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sp>
        <p:nvSpPr>
          <p:cNvPr id="2" name="Rectangle: Rounded Corners 1"/>
          <p:cNvSpPr/>
          <p:nvPr/>
        </p:nvSpPr>
        <p:spPr>
          <a:xfrm rot="2700000">
            <a:off x="6606707" y="1497245"/>
            <a:ext cx="646032" cy="646032"/>
          </a:xfrm>
          <a:prstGeom prst="roundRect">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p:nvSpPr>
        <p:spPr>
          <a:xfrm rot="3600000">
            <a:off x="6821581" y="1525442"/>
            <a:ext cx="646032" cy="646032"/>
          </a:xfrm>
          <a:prstGeom prst="roundRect">
            <a:avLst/>
          </a:prstGeom>
          <a:noFill/>
          <a:ln>
            <a:solidFill>
              <a:srgbClr val="0293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693639" y="1155851"/>
            <a:ext cx="4126184" cy="1251467"/>
            <a:chOff x="2021025" y="1001433"/>
            <a:chExt cx="3233329" cy="1251467"/>
          </a:xfrm>
        </p:grpSpPr>
        <p:sp>
          <p:nvSpPr>
            <p:cNvPr id="6" name="Rectangle 5"/>
            <p:cNvSpPr/>
            <p:nvPr/>
          </p:nvSpPr>
          <p:spPr>
            <a:xfrm>
              <a:off x="2025645" y="1391126"/>
              <a:ext cx="3228709" cy="861774"/>
            </a:xfrm>
            <a:prstGeom prst="rect">
              <a:avLst/>
            </a:prstGeom>
          </p:spPr>
          <p:txBody>
            <a:bodyPr wrap="square" lIns="0" tIns="0" rIns="0" bIns="0" anchor="ctr">
              <a:spAutoFit/>
            </a:bodyPr>
            <a:lstStyle/>
            <a:p>
              <a:pPr algn="just"/>
              <a:r>
                <a:rPr lang="en-US" sz="1400" b="0" i="0" dirty="0">
                  <a:solidFill>
                    <a:srgbClr val="0D0D0D"/>
                  </a:solidFill>
                  <a:effectLst/>
                  <a:latin typeface="Söhne"/>
                </a:rPr>
                <a:t>Elevate the user experience by allowing seamless integration with personal playlists from various music apps. Empower users to exercise to their favorite tunes, enhancing motivation and enjoyment.</a:t>
              </a:r>
              <a:endParaRPr lang="en-US" sz="1400" b="0" i="0" dirty="0">
                <a:solidFill>
                  <a:srgbClr val="0D0D0D"/>
                </a:solidFill>
                <a:effectLst/>
                <a:latin typeface="Söhne"/>
              </a:endParaRPr>
            </a:p>
          </p:txBody>
        </p:sp>
        <p:sp>
          <p:nvSpPr>
            <p:cNvPr id="7" name="Rectangle 6"/>
            <p:cNvSpPr/>
            <p:nvPr/>
          </p:nvSpPr>
          <p:spPr>
            <a:xfrm>
              <a:off x="2021025" y="1001433"/>
              <a:ext cx="3028741" cy="307777"/>
            </a:xfrm>
            <a:prstGeom prst="rect">
              <a:avLst/>
            </a:prstGeom>
          </p:spPr>
          <p:txBody>
            <a:bodyPr wrap="square" lIns="0" tIns="0" rIns="0" bIns="0" anchor="ctr">
              <a:spAutoFit/>
            </a:bodyPr>
            <a:lstStyle/>
            <a:p>
              <a:pPr algn="l"/>
              <a:r>
                <a:rPr lang="en-US" sz="2000" b="1" i="0" dirty="0">
                  <a:solidFill>
                    <a:srgbClr val="03D7D6"/>
                  </a:solidFill>
                  <a:effectLst/>
                  <a:latin typeface="Söhne"/>
                </a:rPr>
                <a:t>Personalized Music Integration</a:t>
              </a:r>
              <a:endParaRPr lang="en-US" sz="2000" b="0" i="0" dirty="0">
                <a:solidFill>
                  <a:srgbClr val="03D7D6"/>
                </a:solidFill>
                <a:effectLst/>
                <a:latin typeface="Söhne"/>
              </a:endParaRPr>
            </a:p>
          </p:txBody>
        </p:sp>
      </p:grpSp>
      <p:grpSp>
        <p:nvGrpSpPr>
          <p:cNvPr id="12" name="Group 11"/>
          <p:cNvGrpSpPr/>
          <p:nvPr/>
        </p:nvGrpSpPr>
        <p:grpSpPr>
          <a:xfrm>
            <a:off x="7699535" y="2373313"/>
            <a:ext cx="4120288" cy="1314318"/>
            <a:chOff x="2025645" y="466938"/>
            <a:chExt cx="3228709" cy="1314318"/>
          </a:xfrm>
        </p:grpSpPr>
        <p:sp>
          <p:nvSpPr>
            <p:cNvPr id="13" name="Rectangle 12"/>
            <p:cNvSpPr/>
            <p:nvPr/>
          </p:nvSpPr>
          <p:spPr>
            <a:xfrm>
              <a:off x="2025645" y="919482"/>
              <a:ext cx="3228709" cy="861774"/>
            </a:xfrm>
            <a:prstGeom prst="rect">
              <a:avLst/>
            </a:prstGeom>
          </p:spPr>
          <p:txBody>
            <a:bodyPr wrap="square" lIns="0" tIns="0" rIns="0" bIns="0" anchor="ctr">
              <a:spAutoFit/>
            </a:bodyPr>
            <a:lstStyle/>
            <a:p>
              <a:pPr algn="just"/>
              <a:r>
                <a:rPr lang="en-US" sz="1400" b="0" i="0" dirty="0">
                  <a:solidFill>
                    <a:srgbClr val="0D0D0D"/>
                  </a:solidFill>
                  <a:effectLst/>
                  <a:latin typeface="Söhne"/>
                </a:rPr>
                <a:t>Introduce an advanced virtual assistant or instructor with interactive features. Tailor encouragement and instructions based on user progress, creating a dynamic and engaging fitness environment.</a:t>
              </a:r>
              <a:endParaRPr lang="en-ID" sz="1400" dirty="0">
                <a:latin typeface="+mj-lt"/>
              </a:endParaRPr>
            </a:p>
          </p:txBody>
        </p:sp>
        <p:sp>
          <p:nvSpPr>
            <p:cNvPr id="14" name="Rectangle 13"/>
            <p:cNvSpPr/>
            <p:nvPr/>
          </p:nvSpPr>
          <p:spPr>
            <a:xfrm>
              <a:off x="2036108" y="466938"/>
              <a:ext cx="2537725" cy="545247"/>
            </a:xfrm>
            <a:prstGeom prst="rect">
              <a:avLst/>
            </a:prstGeom>
          </p:spPr>
          <p:txBody>
            <a:bodyPr wrap="square" lIns="0" tIns="0" rIns="0" bIns="0" anchor="ctr">
              <a:spAutoFit/>
            </a:bodyPr>
            <a:lstStyle/>
            <a:p>
              <a:r>
                <a:rPr lang="en-ID" sz="2000" b="1" dirty="0">
                  <a:solidFill>
                    <a:srgbClr val="03D7D6"/>
                  </a:solidFill>
                  <a:latin typeface="Söhne"/>
                </a:rPr>
                <a:t>Interactive Virtual Assistant</a:t>
              </a:r>
              <a:endParaRPr lang="en-ID" sz="2000" b="1" dirty="0">
                <a:solidFill>
                  <a:srgbClr val="03D7D6"/>
                </a:solidFill>
                <a:latin typeface="Söhne"/>
              </a:endParaRPr>
            </a:p>
          </p:txBody>
        </p:sp>
      </p:grpSp>
      <p:sp>
        <p:nvSpPr>
          <p:cNvPr id="15" name="Rectangle: Rounded Corners 14"/>
          <p:cNvSpPr/>
          <p:nvPr/>
        </p:nvSpPr>
        <p:spPr>
          <a:xfrm rot="2700000">
            <a:off x="6423590" y="5337652"/>
            <a:ext cx="800100" cy="800100"/>
          </a:xfrm>
          <a:prstGeom prst="roundRect">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rot="3600000">
            <a:off x="6642176" y="5337653"/>
            <a:ext cx="800100" cy="800100"/>
          </a:xfrm>
          <a:prstGeom prst="roundRect">
            <a:avLst/>
          </a:prstGeom>
          <a:noFill/>
          <a:ln>
            <a:solidFill>
              <a:srgbClr val="0293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200"/>
          <p:cNvSpPr>
            <a:spLocks noEditPoints="1"/>
          </p:cNvSpPr>
          <p:nvPr/>
        </p:nvSpPr>
        <p:spPr bwMode="auto">
          <a:xfrm>
            <a:off x="6578430" y="5511087"/>
            <a:ext cx="490420" cy="453231"/>
          </a:xfrm>
          <a:custGeom>
            <a:avLst/>
            <a:gdLst>
              <a:gd name="T0" fmla="*/ 70 w 89"/>
              <a:gd name="T1" fmla="*/ 32 h 82"/>
              <a:gd name="T2" fmla="*/ 49 w 89"/>
              <a:gd name="T3" fmla="*/ 48 h 82"/>
              <a:gd name="T4" fmla="*/ 40 w 89"/>
              <a:gd name="T5" fmla="*/ 44 h 82"/>
              <a:gd name="T6" fmla="*/ 25 w 89"/>
              <a:gd name="T7" fmla="*/ 47 h 82"/>
              <a:gd name="T8" fmla="*/ 27 w 89"/>
              <a:gd name="T9" fmla="*/ 36 h 82"/>
              <a:gd name="T10" fmla="*/ 27 w 89"/>
              <a:gd name="T11" fmla="*/ 32 h 82"/>
              <a:gd name="T12" fmla="*/ 27 w 89"/>
              <a:gd name="T13" fmla="*/ 31 h 82"/>
              <a:gd name="T14" fmla="*/ 34 w 89"/>
              <a:gd name="T15" fmla="*/ 20 h 82"/>
              <a:gd name="T16" fmla="*/ 29 w 89"/>
              <a:gd name="T17" fmla="*/ 17 h 82"/>
              <a:gd name="T18" fmla="*/ 23 w 89"/>
              <a:gd name="T19" fmla="*/ 25 h 82"/>
              <a:gd name="T20" fmla="*/ 20 w 89"/>
              <a:gd name="T21" fmla="*/ 26 h 82"/>
              <a:gd name="T22" fmla="*/ 19 w 89"/>
              <a:gd name="T23" fmla="*/ 23 h 82"/>
              <a:gd name="T24" fmla="*/ 27 w 89"/>
              <a:gd name="T25" fmla="*/ 13 h 82"/>
              <a:gd name="T26" fmla="*/ 30 w 89"/>
              <a:gd name="T27" fmla="*/ 12 h 82"/>
              <a:gd name="T28" fmla="*/ 38 w 89"/>
              <a:gd name="T29" fmla="*/ 18 h 82"/>
              <a:gd name="T30" fmla="*/ 39 w 89"/>
              <a:gd name="T31" fmla="*/ 21 h 82"/>
              <a:gd name="T32" fmla="*/ 34 w 89"/>
              <a:gd name="T33" fmla="*/ 28 h 82"/>
              <a:gd name="T34" fmla="*/ 32 w 89"/>
              <a:gd name="T35" fmla="*/ 31 h 82"/>
              <a:gd name="T36" fmla="*/ 31 w 89"/>
              <a:gd name="T37" fmla="*/ 33 h 82"/>
              <a:gd name="T38" fmla="*/ 32 w 89"/>
              <a:gd name="T39" fmla="*/ 34 h 82"/>
              <a:gd name="T40" fmla="*/ 34 w 89"/>
              <a:gd name="T41" fmla="*/ 35 h 82"/>
              <a:gd name="T42" fmla="*/ 36 w 89"/>
              <a:gd name="T43" fmla="*/ 36 h 82"/>
              <a:gd name="T44" fmla="*/ 37 w 89"/>
              <a:gd name="T45" fmla="*/ 35 h 82"/>
              <a:gd name="T46" fmla="*/ 48 w 89"/>
              <a:gd name="T47" fmla="*/ 20 h 82"/>
              <a:gd name="T48" fmla="*/ 48 w 89"/>
              <a:gd name="T49" fmla="*/ 17 h 82"/>
              <a:gd name="T50" fmla="*/ 26 w 89"/>
              <a:gd name="T51" fmla="*/ 1 h 82"/>
              <a:gd name="T52" fmla="*/ 25 w 89"/>
              <a:gd name="T53" fmla="*/ 1 h 82"/>
              <a:gd name="T54" fmla="*/ 23 w 89"/>
              <a:gd name="T55" fmla="*/ 1 h 82"/>
              <a:gd name="T56" fmla="*/ 8 w 89"/>
              <a:gd name="T57" fmla="*/ 22 h 82"/>
              <a:gd name="T58" fmla="*/ 1 w 89"/>
              <a:gd name="T59" fmla="*/ 60 h 82"/>
              <a:gd name="T60" fmla="*/ 16 w 89"/>
              <a:gd name="T61" fmla="*/ 76 h 82"/>
              <a:gd name="T62" fmla="*/ 48 w 89"/>
              <a:gd name="T63" fmla="*/ 82 h 82"/>
              <a:gd name="T64" fmla="*/ 89 w 89"/>
              <a:gd name="T65" fmla="*/ 54 h 82"/>
              <a:gd name="T66" fmla="*/ 70 w 89"/>
              <a:gd name="T67" fmla="*/ 32 h 82"/>
              <a:gd name="T68" fmla="*/ 76 w 89"/>
              <a:gd name="T69" fmla="*/ 62 h 82"/>
              <a:gd name="T70" fmla="*/ 68 w 89"/>
              <a:gd name="T71" fmla="*/ 66 h 82"/>
              <a:gd name="T72" fmla="*/ 68 w 89"/>
              <a:gd name="T73" fmla="*/ 66 h 82"/>
              <a:gd name="T74" fmla="*/ 67 w 89"/>
              <a:gd name="T75" fmla="*/ 66 h 82"/>
              <a:gd name="T76" fmla="*/ 66 w 89"/>
              <a:gd name="T77" fmla="*/ 66 h 82"/>
              <a:gd name="T78" fmla="*/ 66 w 89"/>
              <a:gd name="T79" fmla="*/ 66 h 82"/>
              <a:gd name="T80" fmla="*/ 58 w 89"/>
              <a:gd name="T81" fmla="*/ 62 h 82"/>
              <a:gd name="T82" fmla="*/ 57 w 89"/>
              <a:gd name="T83" fmla="*/ 59 h 82"/>
              <a:gd name="T84" fmla="*/ 60 w 89"/>
              <a:gd name="T85" fmla="*/ 58 h 82"/>
              <a:gd name="T86" fmla="*/ 65 w 89"/>
              <a:gd name="T87" fmla="*/ 61 h 82"/>
              <a:gd name="T88" fmla="*/ 65 w 89"/>
              <a:gd name="T89" fmla="*/ 52 h 82"/>
              <a:gd name="T90" fmla="*/ 63 w 89"/>
              <a:gd name="T91" fmla="*/ 52 h 82"/>
              <a:gd name="T92" fmla="*/ 61 w 89"/>
              <a:gd name="T93" fmla="*/ 50 h 82"/>
              <a:gd name="T94" fmla="*/ 63 w 89"/>
              <a:gd name="T95" fmla="*/ 48 h 82"/>
              <a:gd name="T96" fmla="*/ 65 w 89"/>
              <a:gd name="T97" fmla="*/ 48 h 82"/>
              <a:gd name="T98" fmla="*/ 65 w 89"/>
              <a:gd name="T99" fmla="*/ 44 h 82"/>
              <a:gd name="T100" fmla="*/ 67 w 89"/>
              <a:gd name="T101" fmla="*/ 42 h 82"/>
              <a:gd name="T102" fmla="*/ 69 w 89"/>
              <a:gd name="T103" fmla="*/ 44 h 82"/>
              <a:gd name="T104" fmla="*/ 69 w 89"/>
              <a:gd name="T105" fmla="*/ 48 h 82"/>
              <a:gd name="T106" fmla="*/ 71 w 89"/>
              <a:gd name="T107" fmla="*/ 48 h 82"/>
              <a:gd name="T108" fmla="*/ 73 w 89"/>
              <a:gd name="T109" fmla="*/ 50 h 82"/>
              <a:gd name="T110" fmla="*/ 71 w 89"/>
              <a:gd name="T111" fmla="*/ 52 h 82"/>
              <a:gd name="T112" fmla="*/ 69 w 89"/>
              <a:gd name="T113" fmla="*/ 52 h 82"/>
              <a:gd name="T114" fmla="*/ 69 w 89"/>
              <a:gd name="T115" fmla="*/ 61 h 82"/>
              <a:gd name="T116" fmla="*/ 74 w 89"/>
              <a:gd name="T117" fmla="*/ 58 h 82"/>
              <a:gd name="T118" fmla="*/ 77 w 89"/>
              <a:gd name="T119" fmla="*/ 59 h 82"/>
              <a:gd name="T120" fmla="*/ 76 w 89"/>
              <a:gd name="T121"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 h="82">
                <a:moveTo>
                  <a:pt x="70" y="32"/>
                </a:moveTo>
                <a:cubicBezTo>
                  <a:pt x="61" y="32"/>
                  <a:pt x="52" y="36"/>
                  <a:pt x="49" y="48"/>
                </a:cubicBezTo>
                <a:cubicBezTo>
                  <a:pt x="47" y="46"/>
                  <a:pt x="44" y="45"/>
                  <a:pt x="40" y="44"/>
                </a:cubicBezTo>
                <a:cubicBezTo>
                  <a:pt x="36" y="44"/>
                  <a:pt x="30" y="44"/>
                  <a:pt x="25" y="47"/>
                </a:cubicBezTo>
                <a:cubicBezTo>
                  <a:pt x="27" y="36"/>
                  <a:pt x="27" y="36"/>
                  <a:pt x="27" y="36"/>
                </a:cubicBezTo>
                <a:cubicBezTo>
                  <a:pt x="27" y="32"/>
                  <a:pt x="27" y="32"/>
                  <a:pt x="27" y="32"/>
                </a:cubicBezTo>
                <a:cubicBezTo>
                  <a:pt x="27" y="32"/>
                  <a:pt x="27" y="31"/>
                  <a:pt x="27" y="31"/>
                </a:cubicBezTo>
                <a:cubicBezTo>
                  <a:pt x="34" y="20"/>
                  <a:pt x="34" y="20"/>
                  <a:pt x="34" y="20"/>
                </a:cubicBezTo>
                <a:cubicBezTo>
                  <a:pt x="29" y="17"/>
                  <a:pt x="29" y="17"/>
                  <a:pt x="29" y="17"/>
                </a:cubicBezTo>
                <a:cubicBezTo>
                  <a:pt x="23" y="25"/>
                  <a:pt x="23" y="25"/>
                  <a:pt x="23" y="25"/>
                </a:cubicBezTo>
                <a:cubicBezTo>
                  <a:pt x="22" y="26"/>
                  <a:pt x="21" y="26"/>
                  <a:pt x="20" y="26"/>
                </a:cubicBezTo>
                <a:cubicBezTo>
                  <a:pt x="19" y="25"/>
                  <a:pt x="19" y="24"/>
                  <a:pt x="19" y="23"/>
                </a:cubicBezTo>
                <a:cubicBezTo>
                  <a:pt x="27" y="13"/>
                  <a:pt x="27" y="13"/>
                  <a:pt x="27" y="13"/>
                </a:cubicBezTo>
                <a:cubicBezTo>
                  <a:pt x="28" y="12"/>
                  <a:pt x="29" y="12"/>
                  <a:pt x="30" y="12"/>
                </a:cubicBezTo>
                <a:cubicBezTo>
                  <a:pt x="38" y="18"/>
                  <a:pt x="38" y="18"/>
                  <a:pt x="38" y="18"/>
                </a:cubicBezTo>
                <a:cubicBezTo>
                  <a:pt x="39" y="19"/>
                  <a:pt x="39" y="20"/>
                  <a:pt x="39" y="21"/>
                </a:cubicBezTo>
                <a:cubicBezTo>
                  <a:pt x="34" y="28"/>
                  <a:pt x="34" y="28"/>
                  <a:pt x="34" y="28"/>
                </a:cubicBezTo>
                <a:cubicBezTo>
                  <a:pt x="32" y="31"/>
                  <a:pt x="32" y="31"/>
                  <a:pt x="32" y="31"/>
                </a:cubicBezTo>
                <a:cubicBezTo>
                  <a:pt x="31" y="31"/>
                  <a:pt x="31" y="32"/>
                  <a:pt x="31" y="33"/>
                </a:cubicBezTo>
                <a:cubicBezTo>
                  <a:pt x="31" y="33"/>
                  <a:pt x="32" y="34"/>
                  <a:pt x="32" y="34"/>
                </a:cubicBezTo>
                <a:cubicBezTo>
                  <a:pt x="34" y="35"/>
                  <a:pt x="34" y="35"/>
                  <a:pt x="34" y="35"/>
                </a:cubicBezTo>
                <a:cubicBezTo>
                  <a:pt x="35" y="36"/>
                  <a:pt x="35" y="36"/>
                  <a:pt x="36" y="36"/>
                </a:cubicBezTo>
                <a:cubicBezTo>
                  <a:pt x="36" y="36"/>
                  <a:pt x="37" y="36"/>
                  <a:pt x="37" y="35"/>
                </a:cubicBezTo>
                <a:cubicBezTo>
                  <a:pt x="48" y="20"/>
                  <a:pt x="48" y="20"/>
                  <a:pt x="48" y="20"/>
                </a:cubicBezTo>
                <a:cubicBezTo>
                  <a:pt x="49" y="19"/>
                  <a:pt x="49" y="18"/>
                  <a:pt x="48" y="17"/>
                </a:cubicBezTo>
                <a:cubicBezTo>
                  <a:pt x="26" y="1"/>
                  <a:pt x="26" y="1"/>
                  <a:pt x="26" y="1"/>
                </a:cubicBezTo>
                <a:cubicBezTo>
                  <a:pt x="26" y="1"/>
                  <a:pt x="25" y="0"/>
                  <a:pt x="25" y="1"/>
                </a:cubicBezTo>
                <a:cubicBezTo>
                  <a:pt x="24" y="1"/>
                  <a:pt x="24" y="1"/>
                  <a:pt x="23" y="1"/>
                </a:cubicBezTo>
                <a:cubicBezTo>
                  <a:pt x="23" y="1"/>
                  <a:pt x="8" y="20"/>
                  <a:pt x="8" y="22"/>
                </a:cubicBezTo>
                <a:cubicBezTo>
                  <a:pt x="4" y="38"/>
                  <a:pt x="0" y="55"/>
                  <a:pt x="1" y="60"/>
                </a:cubicBezTo>
                <a:cubicBezTo>
                  <a:pt x="1" y="66"/>
                  <a:pt x="6" y="72"/>
                  <a:pt x="16" y="76"/>
                </a:cubicBezTo>
                <a:cubicBezTo>
                  <a:pt x="25" y="80"/>
                  <a:pt x="37" y="82"/>
                  <a:pt x="48" y="82"/>
                </a:cubicBezTo>
                <a:cubicBezTo>
                  <a:pt x="68" y="82"/>
                  <a:pt x="89" y="75"/>
                  <a:pt x="89" y="54"/>
                </a:cubicBezTo>
                <a:cubicBezTo>
                  <a:pt x="89" y="40"/>
                  <a:pt x="79" y="32"/>
                  <a:pt x="70" y="32"/>
                </a:cubicBezTo>
                <a:close/>
                <a:moveTo>
                  <a:pt x="76" y="62"/>
                </a:moveTo>
                <a:cubicBezTo>
                  <a:pt x="68" y="66"/>
                  <a:pt x="68" y="66"/>
                  <a:pt x="68" y="66"/>
                </a:cubicBezTo>
                <a:cubicBezTo>
                  <a:pt x="68" y="66"/>
                  <a:pt x="68" y="66"/>
                  <a:pt x="68" y="66"/>
                </a:cubicBezTo>
                <a:cubicBezTo>
                  <a:pt x="68" y="66"/>
                  <a:pt x="67" y="66"/>
                  <a:pt x="67" y="66"/>
                </a:cubicBezTo>
                <a:cubicBezTo>
                  <a:pt x="67" y="66"/>
                  <a:pt x="66" y="66"/>
                  <a:pt x="66" y="66"/>
                </a:cubicBezTo>
                <a:cubicBezTo>
                  <a:pt x="66" y="66"/>
                  <a:pt x="66" y="66"/>
                  <a:pt x="66" y="66"/>
                </a:cubicBezTo>
                <a:cubicBezTo>
                  <a:pt x="58" y="62"/>
                  <a:pt x="58" y="62"/>
                  <a:pt x="58" y="62"/>
                </a:cubicBezTo>
                <a:cubicBezTo>
                  <a:pt x="57" y="61"/>
                  <a:pt x="57" y="60"/>
                  <a:pt x="57" y="59"/>
                </a:cubicBezTo>
                <a:cubicBezTo>
                  <a:pt x="58" y="58"/>
                  <a:pt x="59" y="58"/>
                  <a:pt x="60" y="58"/>
                </a:cubicBezTo>
                <a:cubicBezTo>
                  <a:pt x="65" y="61"/>
                  <a:pt x="65" y="61"/>
                  <a:pt x="65" y="61"/>
                </a:cubicBezTo>
                <a:cubicBezTo>
                  <a:pt x="65" y="52"/>
                  <a:pt x="65" y="52"/>
                  <a:pt x="65" y="52"/>
                </a:cubicBezTo>
                <a:cubicBezTo>
                  <a:pt x="63" y="52"/>
                  <a:pt x="63" y="52"/>
                  <a:pt x="63" y="52"/>
                </a:cubicBezTo>
                <a:cubicBezTo>
                  <a:pt x="62" y="52"/>
                  <a:pt x="61" y="51"/>
                  <a:pt x="61" y="50"/>
                </a:cubicBezTo>
                <a:cubicBezTo>
                  <a:pt x="61" y="49"/>
                  <a:pt x="62" y="48"/>
                  <a:pt x="63" y="48"/>
                </a:cubicBezTo>
                <a:cubicBezTo>
                  <a:pt x="65" y="48"/>
                  <a:pt x="65" y="48"/>
                  <a:pt x="65" y="48"/>
                </a:cubicBezTo>
                <a:cubicBezTo>
                  <a:pt x="65" y="44"/>
                  <a:pt x="65" y="44"/>
                  <a:pt x="65" y="44"/>
                </a:cubicBezTo>
                <a:cubicBezTo>
                  <a:pt x="65" y="43"/>
                  <a:pt x="66" y="42"/>
                  <a:pt x="67" y="42"/>
                </a:cubicBezTo>
                <a:cubicBezTo>
                  <a:pt x="68" y="42"/>
                  <a:pt x="69" y="43"/>
                  <a:pt x="69" y="44"/>
                </a:cubicBezTo>
                <a:cubicBezTo>
                  <a:pt x="69" y="48"/>
                  <a:pt x="69" y="48"/>
                  <a:pt x="69" y="48"/>
                </a:cubicBezTo>
                <a:cubicBezTo>
                  <a:pt x="71" y="48"/>
                  <a:pt x="71" y="48"/>
                  <a:pt x="71" y="48"/>
                </a:cubicBezTo>
                <a:cubicBezTo>
                  <a:pt x="72" y="48"/>
                  <a:pt x="73" y="49"/>
                  <a:pt x="73" y="50"/>
                </a:cubicBezTo>
                <a:cubicBezTo>
                  <a:pt x="73" y="51"/>
                  <a:pt x="72" y="52"/>
                  <a:pt x="71" y="52"/>
                </a:cubicBezTo>
                <a:cubicBezTo>
                  <a:pt x="69" y="52"/>
                  <a:pt x="69" y="52"/>
                  <a:pt x="69" y="52"/>
                </a:cubicBezTo>
                <a:cubicBezTo>
                  <a:pt x="69" y="61"/>
                  <a:pt x="69" y="61"/>
                  <a:pt x="69" y="61"/>
                </a:cubicBezTo>
                <a:cubicBezTo>
                  <a:pt x="74" y="58"/>
                  <a:pt x="74" y="58"/>
                  <a:pt x="74" y="58"/>
                </a:cubicBezTo>
                <a:cubicBezTo>
                  <a:pt x="75" y="58"/>
                  <a:pt x="76" y="58"/>
                  <a:pt x="77" y="59"/>
                </a:cubicBezTo>
                <a:cubicBezTo>
                  <a:pt x="77" y="60"/>
                  <a:pt x="77" y="61"/>
                  <a:pt x="76" y="6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404" y="1496126"/>
            <a:ext cx="694378" cy="694378"/>
          </a:xfrm>
          <a:prstGeom prst="rect">
            <a:avLst/>
          </a:prstGeom>
        </p:spPr>
      </p:pic>
      <p:sp>
        <p:nvSpPr>
          <p:cNvPr id="51" name="Rectangle: Rounded Corners 50"/>
          <p:cNvSpPr/>
          <p:nvPr/>
        </p:nvSpPr>
        <p:spPr>
          <a:xfrm rot="2700000">
            <a:off x="6496700" y="2756832"/>
            <a:ext cx="646032" cy="646032"/>
          </a:xfrm>
          <a:prstGeom prst="roundRect">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p:cNvSpPr/>
          <p:nvPr/>
        </p:nvSpPr>
        <p:spPr>
          <a:xfrm rot="3600000">
            <a:off x="6711574" y="2785029"/>
            <a:ext cx="646032" cy="646032"/>
          </a:xfrm>
          <a:prstGeom prst="roundRect">
            <a:avLst/>
          </a:prstGeom>
          <a:noFill/>
          <a:ln>
            <a:solidFill>
              <a:srgbClr val="0293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805" y="2767837"/>
            <a:ext cx="510404" cy="510404"/>
          </a:xfrm>
          <a:prstGeom prst="rect">
            <a:avLst/>
          </a:prstGeom>
        </p:spPr>
      </p:pic>
      <p:grpSp>
        <p:nvGrpSpPr>
          <p:cNvPr id="53" name="Group 52"/>
          <p:cNvGrpSpPr/>
          <p:nvPr/>
        </p:nvGrpSpPr>
        <p:grpSpPr>
          <a:xfrm>
            <a:off x="7585550" y="3792991"/>
            <a:ext cx="4261206" cy="1211423"/>
            <a:chOff x="1915220" y="617958"/>
            <a:chExt cx="3339134" cy="1211423"/>
          </a:xfrm>
        </p:grpSpPr>
        <p:sp>
          <p:nvSpPr>
            <p:cNvPr id="54" name="Rectangle 53"/>
            <p:cNvSpPr/>
            <p:nvPr/>
          </p:nvSpPr>
          <p:spPr>
            <a:xfrm>
              <a:off x="2004540" y="967607"/>
              <a:ext cx="3249814" cy="861774"/>
            </a:xfrm>
            <a:prstGeom prst="rect">
              <a:avLst/>
            </a:prstGeom>
          </p:spPr>
          <p:txBody>
            <a:bodyPr wrap="square" lIns="0" tIns="0" rIns="0" bIns="0" anchor="ctr">
              <a:spAutoFit/>
            </a:bodyPr>
            <a:lstStyle/>
            <a:p>
              <a:pPr algn="just"/>
              <a:r>
                <a:rPr lang="en-US" sz="1400" b="0" i="0" dirty="0">
                  <a:solidFill>
                    <a:srgbClr val="0D0D0D"/>
                  </a:solidFill>
                  <a:effectLst/>
                  <a:latin typeface="Söhne"/>
                </a:rPr>
                <a:t>Expand the app's appeal by incorporating diverse sets of aerobics exercises and dance routines. Make workouts not only effective but also enjoyable, catering to a broader audience with varying fitness preferences.</a:t>
              </a:r>
              <a:endParaRPr lang="en-ID" sz="1400" dirty="0">
                <a:latin typeface="+mj-lt"/>
              </a:endParaRPr>
            </a:p>
          </p:txBody>
        </p:sp>
        <p:sp>
          <p:nvSpPr>
            <p:cNvPr id="55" name="Rectangle 54"/>
            <p:cNvSpPr/>
            <p:nvPr/>
          </p:nvSpPr>
          <p:spPr>
            <a:xfrm>
              <a:off x="1915220" y="617958"/>
              <a:ext cx="3317956" cy="227965"/>
            </a:xfrm>
            <a:prstGeom prst="rect">
              <a:avLst/>
            </a:prstGeom>
          </p:spPr>
          <p:txBody>
            <a:bodyPr wrap="square" lIns="0" tIns="0" rIns="0" bIns="0" anchor="ctr">
              <a:noAutofit/>
            </a:bodyPr>
            <a:lstStyle/>
            <a:p>
              <a:r>
                <a:rPr lang="en-US" sz="2000" b="1" dirty="0">
                  <a:solidFill>
                    <a:srgbClr val="03D7D6"/>
                  </a:solidFill>
                  <a:latin typeface="Söhne"/>
                </a:rPr>
                <a:t>Dynamic Aerobics and Dance Sets</a:t>
              </a:r>
              <a:endParaRPr lang="en-ID" sz="2000" b="1" dirty="0">
                <a:solidFill>
                  <a:srgbClr val="03D7D6"/>
                </a:solidFill>
                <a:latin typeface="Söhne"/>
              </a:endParaRPr>
            </a:p>
          </p:txBody>
        </p:sp>
      </p:grpSp>
      <p:sp>
        <p:nvSpPr>
          <p:cNvPr id="58" name="Rectangle: Rounded Corners 57"/>
          <p:cNvSpPr/>
          <p:nvPr/>
        </p:nvSpPr>
        <p:spPr>
          <a:xfrm rot="2700000">
            <a:off x="6453661" y="3936803"/>
            <a:ext cx="800100" cy="800100"/>
          </a:xfrm>
          <a:prstGeom prst="roundRect">
            <a:avLst/>
          </a:prstGeom>
          <a:solidFill>
            <a:srgbClr val="03D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p:cNvSpPr/>
          <p:nvPr/>
        </p:nvSpPr>
        <p:spPr>
          <a:xfrm rot="3600000">
            <a:off x="6672247" y="3936804"/>
            <a:ext cx="800100" cy="800100"/>
          </a:xfrm>
          <a:prstGeom prst="roundRect">
            <a:avLst/>
          </a:prstGeom>
          <a:noFill/>
          <a:ln>
            <a:solidFill>
              <a:srgbClr val="0293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5464" y="3920227"/>
            <a:ext cx="717751" cy="717751"/>
          </a:xfrm>
          <a:prstGeom prst="rect">
            <a:avLst/>
          </a:prstGeom>
        </p:spPr>
      </p:pic>
      <p:sp>
        <p:nvSpPr>
          <p:cNvPr id="63" name="Rectangle 62"/>
          <p:cNvSpPr/>
          <p:nvPr/>
        </p:nvSpPr>
        <p:spPr>
          <a:xfrm>
            <a:off x="7705118" y="5637397"/>
            <a:ext cx="4147221" cy="861774"/>
          </a:xfrm>
          <a:prstGeom prst="rect">
            <a:avLst/>
          </a:prstGeom>
        </p:spPr>
        <p:txBody>
          <a:bodyPr wrap="square" lIns="0" tIns="0" rIns="0" bIns="0" anchor="ctr">
            <a:spAutoFit/>
          </a:bodyPr>
          <a:lstStyle/>
          <a:p>
            <a:pPr algn="just"/>
            <a:r>
              <a:rPr lang="en-US" sz="1400" b="0" i="0" dirty="0">
                <a:solidFill>
                  <a:srgbClr val="0D0D0D"/>
                </a:solidFill>
                <a:effectLst/>
                <a:latin typeface="Söhne"/>
              </a:rPr>
              <a:t>Expand the app's appeal by incorporating diverse sets of aerobics exercises and dance routines. Make workouts not only effective but also enjoyable, catering to a broader audience with varying fitness preferences.</a:t>
            </a:r>
            <a:endParaRPr lang="en-ID" sz="1400" dirty="0">
              <a:latin typeface="+mj-lt"/>
            </a:endParaRPr>
          </a:p>
        </p:txBody>
      </p:sp>
      <p:sp>
        <p:nvSpPr>
          <p:cNvPr id="64" name="Rectangle 63"/>
          <p:cNvSpPr/>
          <p:nvPr/>
        </p:nvSpPr>
        <p:spPr>
          <a:xfrm>
            <a:off x="7687653" y="5051008"/>
            <a:ext cx="4192783" cy="553998"/>
          </a:xfrm>
          <a:prstGeom prst="rect">
            <a:avLst/>
          </a:prstGeom>
        </p:spPr>
        <p:txBody>
          <a:bodyPr wrap="square" lIns="0" tIns="0" rIns="0" bIns="0" anchor="ctr">
            <a:spAutoFit/>
          </a:bodyPr>
          <a:lstStyle/>
          <a:p>
            <a:r>
              <a:rPr lang="en-US" b="1" dirty="0">
                <a:solidFill>
                  <a:srgbClr val="03D7D6"/>
                </a:solidFill>
                <a:latin typeface="Söhne"/>
              </a:rPr>
              <a:t>Visual Learning through Animated Demonstrations</a:t>
            </a:r>
            <a:endParaRPr lang="en-ID" b="1" dirty="0">
              <a:solidFill>
                <a:srgbClr val="03D7D6"/>
              </a:solidFill>
              <a:latin typeface="Söhn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2425052" y="469259"/>
            <a:ext cx="6516817"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‘AS’ Keyword (</a:t>
            </a:r>
            <a:r>
              <a:rPr lang="en-US" sz="2800" b="1" dirty="0" err="1">
                <a:latin typeface="Century Gothic" panose="020B0502020202020204" pitchFamily="34" charset="0"/>
              </a:rPr>
              <a:t>pgAdmin</a:t>
            </a:r>
            <a:r>
              <a:rPr lang="en-US" sz="2800" b="1" dirty="0">
                <a:latin typeface="Century Gothic" panose="020B0502020202020204" pitchFamily="34" charset="0"/>
              </a:rPr>
              <a:t> 4)</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8" y="1209479"/>
            <a:ext cx="10116152" cy="5690336"/>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3846F6-C520-406C-BA3E-8FBF8E6BA61B}" type="slidenum">
              <a:rPr lang="en-US" smtClean="0"/>
            </a:fld>
            <a:endParaRPr lang="en-US" dirty="0"/>
          </a:p>
        </p:txBody>
      </p:sp>
      <p:sp>
        <p:nvSpPr>
          <p:cNvPr id="36" name="TextBox 35"/>
          <p:cNvSpPr txBox="1"/>
          <p:nvPr/>
        </p:nvSpPr>
        <p:spPr>
          <a:xfrm>
            <a:off x="1818660" y="478884"/>
            <a:ext cx="6872952" cy="430887"/>
          </a:xfrm>
          <a:prstGeom prst="rect">
            <a:avLst/>
          </a:prstGeom>
          <a:noFill/>
        </p:spPr>
        <p:txBody>
          <a:bodyPr wrap="square" lIns="0" tIns="0" rIns="0" bIns="0" rtlCol="0">
            <a:spAutoFit/>
          </a:bodyPr>
          <a:lstStyle/>
          <a:p>
            <a:pPr algn="ctr"/>
            <a:r>
              <a:rPr lang="en-US" sz="2800" b="1" dirty="0">
                <a:latin typeface="Century Gothic" panose="020B0502020202020204" pitchFamily="34" charset="0"/>
              </a:rPr>
              <a:t>Query with ‘OR’ Keyword (</a:t>
            </a:r>
            <a:r>
              <a:rPr lang="en-US" sz="2800" b="1" dirty="0" err="1">
                <a:latin typeface="Century Gothic" panose="020B0502020202020204" pitchFamily="34" charset="0"/>
              </a:rPr>
              <a:t>pgAdmin</a:t>
            </a:r>
            <a:r>
              <a:rPr lang="en-US" sz="2800" b="1" dirty="0">
                <a:latin typeface="Century Gothic" panose="020B0502020202020204" pitchFamily="34" charset="0"/>
              </a:rPr>
              <a:t> 4)</a:t>
            </a:r>
            <a:endParaRPr lang="en-US" sz="2800" b="1" dirty="0">
              <a:latin typeface="Century Gothic" panose="020B0502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48638" y="1209479"/>
            <a:ext cx="10116152" cy="5690335"/>
          </a:xfrm>
          <a:prstGeom prst="rect">
            <a:avLst/>
          </a:prstGeom>
        </p:spPr>
      </p:pic>
      <p:sp>
        <p:nvSpPr>
          <p:cNvPr id="54" name="Freeform: Shape 53"/>
          <p:cNvSpPr/>
          <p:nvPr/>
        </p:nvSpPr>
        <p:spPr>
          <a:xfrm rot="16200000">
            <a:off x="-59792" y="5427644"/>
            <a:ext cx="1582625" cy="1463039"/>
          </a:xfrm>
          <a:custGeom>
            <a:avLst/>
            <a:gdLst>
              <a:gd name="connsiteX0" fmla="*/ 0 w 2843866"/>
              <a:gd name="connsiteY0" fmla="*/ 0 h 2628977"/>
              <a:gd name="connsiteX1" fmla="*/ 2738830 w 2843866"/>
              <a:gd name="connsiteY1" fmla="*/ 0 h 2628977"/>
              <a:gd name="connsiteX2" fmla="*/ 2754221 w 2843866"/>
              <a:gd name="connsiteY2" fmla="*/ 42052 h 2628977"/>
              <a:gd name="connsiteX3" fmla="*/ 2843866 w 2843866"/>
              <a:gd name="connsiteY3" fmla="*/ 635000 h 2628977"/>
              <a:gd name="connsiteX4" fmla="*/ 849889 w 2843866"/>
              <a:gd name="connsiteY4" fmla="*/ 2628977 h 2628977"/>
              <a:gd name="connsiteX5" fmla="*/ 73743 w 2843866"/>
              <a:gd name="connsiteY5" fmla="*/ 2472281 h 2628977"/>
              <a:gd name="connsiteX6" fmla="*/ 0 w 2843866"/>
              <a:gd name="connsiteY6" fmla="*/ 2436757 h 262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3866" h="2628977">
                <a:moveTo>
                  <a:pt x="0" y="0"/>
                </a:moveTo>
                <a:lnTo>
                  <a:pt x="2738830" y="0"/>
                </a:lnTo>
                <a:lnTo>
                  <a:pt x="2754221" y="42052"/>
                </a:lnTo>
                <a:cubicBezTo>
                  <a:pt x="2812481" y="229364"/>
                  <a:pt x="2843866" y="428517"/>
                  <a:pt x="2843866" y="635000"/>
                </a:cubicBezTo>
                <a:cubicBezTo>
                  <a:pt x="2843866" y="1736243"/>
                  <a:pt x="1951132" y="2628977"/>
                  <a:pt x="849889" y="2628977"/>
                </a:cubicBezTo>
                <a:cubicBezTo>
                  <a:pt x="574578" y="2628977"/>
                  <a:pt x="312299" y="2573181"/>
                  <a:pt x="73743" y="2472281"/>
                </a:cubicBezTo>
                <a:lnTo>
                  <a:pt x="0" y="2436757"/>
                </a:lnTo>
                <a:close/>
              </a:path>
            </a:pathLst>
          </a:cu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33142" y="1839249"/>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333142" y="3371411"/>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33142" y="4903573"/>
            <a:ext cx="880286" cy="880286"/>
          </a:xfrm>
          <a:prstGeom prst="ellipse">
            <a:avLst/>
          </a:prstGeom>
          <a:gradFill>
            <a:gsLst>
              <a:gs pos="0">
                <a:srgbClr val="03D7D6">
                  <a:alpha val="99000"/>
                </a:srgbClr>
              </a:gs>
              <a:gs pos="100000">
                <a:srgbClr val="029390">
                  <a:alpha val="75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lf Frame 24"/>
          <p:cNvSpPr/>
          <p:nvPr/>
        </p:nvSpPr>
        <p:spPr>
          <a:xfrm rot="8100000">
            <a:off x="10574531" y="2097343"/>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Half Frame 54"/>
          <p:cNvSpPr/>
          <p:nvPr/>
        </p:nvSpPr>
        <p:spPr>
          <a:xfrm rot="8100000">
            <a:off x="10574531" y="3612799"/>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Half Frame 55"/>
          <p:cNvSpPr/>
          <p:nvPr/>
        </p:nvSpPr>
        <p:spPr>
          <a:xfrm rot="8100000">
            <a:off x="10574531" y="5144962"/>
            <a:ext cx="397508" cy="39750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3D7D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400" dirty="0">
            <a:latin typeface="+mj-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5176</Words>
  <Application>WPS Presentation</Application>
  <PresentationFormat>Widescreen</PresentationFormat>
  <Paragraphs>177</Paragraphs>
  <Slides>24</Slides>
  <Notes>22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24</vt:i4>
      </vt:variant>
    </vt:vector>
  </HeadingPairs>
  <TitlesOfParts>
    <vt:vector size="41" baseType="lpstr">
      <vt:lpstr>Arial</vt:lpstr>
      <vt:lpstr>SimSun</vt:lpstr>
      <vt:lpstr>Wingdings</vt:lpstr>
      <vt:lpstr>Century Gothic</vt:lpstr>
      <vt:lpstr>Calibri</vt:lpstr>
      <vt:lpstr>Segoe UI</vt:lpstr>
      <vt:lpstr>Open Sans</vt:lpstr>
      <vt:lpstr>Segoe Print</vt:lpstr>
      <vt:lpstr>Open Sans Light</vt:lpstr>
      <vt:lpstr>Söhne</vt:lpstr>
      <vt:lpstr>Ezra SIL</vt:lpstr>
      <vt:lpstr>Calibri Light</vt:lpstr>
      <vt:lpstr>Microsoft YaHei</vt:lpstr>
      <vt:lpstr>Arial Unicode MS</vt:lpstr>
      <vt:lpstr>Times New Roman</vt:lpstr>
      <vt:lpstr>Calibri</vt:lpstr>
      <vt:lpstr>Office Theme</vt:lpstr>
      <vt:lpstr>PowerPoint 演示文稿</vt:lpstr>
      <vt:lpstr>PowerPoint 演示文稿</vt:lpstr>
      <vt:lpstr>PowerPoint 演示文稿</vt:lpstr>
      <vt:lpstr>PowerPoint 演示文稿</vt:lpstr>
      <vt:lpstr>CODES FOR THE SOLUTION OF THE CHALLENGE</vt:lpstr>
      <vt:lpstr>Achieving Peak Fitness: A 3-Step Guide with PeakPacer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Rare</dc:creator>
  <cp:lastModifiedBy>Ayobami Salau</cp:lastModifiedBy>
  <cp:revision>62</cp:revision>
  <dcterms:created xsi:type="dcterms:W3CDTF">2020-04-23T05:33:00Z</dcterms:created>
  <dcterms:modified xsi:type="dcterms:W3CDTF">2024-05-09T23:27:01Z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70D1655B4296444B8CB44129036D95E5_12</vt:lpwstr>
  </property>
  <property fmtid="{D5CDD505-2E9C-101B-9397-08002B2CF9AE}" pid="3" name="KSOProductBuildVer">
    <vt:lpwstr>1033-12.2.0.16909</vt:lpwstr>
  </property>
</Properties>
</file>